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1"/>
  </p:notesMasterIdLst>
  <p:sldIdLst>
    <p:sldId id="261" r:id="rId3"/>
    <p:sldId id="256" r:id="rId4"/>
    <p:sldId id="636" r:id="rId5"/>
    <p:sldId id="650" r:id="rId6"/>
    <p:sldId id="283" r:id="rId7"/>
    <p:sldId id="257" r:id="rId8"/>
    <p:sldId id="277" r:id="rId9"/>
    <p:sldId id="278" r:id="rId10"/>
    <p:sldId id="280" r:id="rId11"/>
    <p:sldId id="642" r:id="rId12"/>
    <p:sldId id="263" r:id="rId13"/>
    <p:sldId id="643" r:id="rId14"/>
    <p:sldId id="644" r:id="rId15"/>
    <p:sldId id="645" r:id="rId16"/>
    <p:sldId id="646" r:id="rId17"/>
    <p:sldId id="265" r:id="rId18"/>
    <p:sldId id="647" r:id="rId19"/>
    <p:sldId id="651" r:id="rId20"/>
    <p:sldId id="652" r:id="rId21"/>
    <p:sldId id="264" r:id="rId22"/>
    <p:sldId id="648" r:id="rId23"/>
    <p:sldId id="653" r:id="rId24"/>
    <p:sldId id="281" r:id="rId25"/>
    <p:sldId id="282" r:id="rId26"/>
    <p:sldId id="284" r:id="rId27"/>
    <p:sldId id="649" r:id="rId28"/>
    <p:sldId id="638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F9683-D07C-4DC6-A5E2-BF21E88CA9D1}" v="5" dt="2025-08-27T13:30:15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94"/>
    <p:restoredTop sz="94693"/>
  </p:normalViewPr>
  <p:slideViewPr>
    <p:cSldViewPr snapToGrid="0" snapToObjects="1">
      <p:cViewPr varScale="1">
        <p:scale>
          <a:sx n="59" d="100"/>
          <a:sy n="59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WA, Charles (DERBYSHIRE COMMUNITY HEALTH SERVICES NHS FOUNDATION TRUST)" userId="f2fe84db-6d2a-4b8f-bc5d-7f313c083b77" providerId="ADAL" clId="{7A5F9683-D07C-4DC6-A5E2-BF21E88CA9D1}"/>
    <pc:docChg chg="addSld modSld sldOrd">
      <pc:chgData name="DEWA, Charles (DERBYSHIRE COMMUNITY HEALTH SERVICES NHS FOUNDATION TRUST)" userId="f2fe84db-6d2a-4b8f-bc5d-7f313c083b77" providerId="ADAL" clId="{7A5F9683-D07C-4DC6-A5E2-BF21E88CA9D1}" dt="2025-08-27T13:30:34.863" v="8"/>
      <pc:docMkLst>
        <pc:docMk/>
      </pc:docMkLst>
      <pc:sldChg chg="addSp delSp modSp new mod ord">
        <pc:chgData name="DEWA, Charles (DERBYSHIRE COMMUNITY HEALTH SERVICES NHS FOUNDATION TRUST)" userId="f2fe84db-6d2a-4b8f-bc5d-7f313c083b77" providerId="ADAL" clId="{7A5F9683-D07C-4DC6-A5E2-BF21E88CA9D1}" dt="2025-08-27T13:30:34.863" v="8"/>
        <pc:sldMkLst>
          <pc:docMk/>
          <pc:sldMk cId="3797844423" sldId="653"/>
        </pc:sldMkLst>
        <pc:spChg chg="mod">
          <ac:chgData name="DEWA, Charles (DERBYSHIRE COMMUNITY HEALTH SERVICES NHS FOUNDATION TRUST)" userId="f2fe84db-6d2a-4b8f-bc5d-7f313c083b77" providerId="ADAL" clId="{7A5F9683-D07C-4DC6-A5E2-BF21E88CA9D1}" dt="2025-08-27T13:30:18.383" v="6" actId="122"/>
          <ac:spMkLst>
            <pc:docMk/>
            <pc:sldMk cId="3797844423" sldId="653"/>
            <ac:spMk id="2" creationId="{92FF6096-7A73-27EB-1DFF-B4AA412A9C6C}"/>
          </ac:spMkLst>
        </pc:spChg>
        <pc:spChg chg="del">
          <ac:chgData name="DEWA, Charles (DERBYSHIRE COMMUNITY HEALTH SERVICES NHS FOUNDATION TRUST)" userId="f2fe84db-6d2a-4b8f-bc5d-7f313c083b77" providerId="ADAL" clId="{7A5F9683-D07C-4DC6-A5E2-BF21E88CA9D1}" dt="2025-08-27T13:29:32.965" v="1"/>
          <ac:spMkLst>
            <pc:docMk/>
            <pc:sldMk cId="3797844423" sldId="653"/>
            <ac:spMk id="3" creationId="{0BF95317-83D3-5077-CA9F-B324B7DC2806}"/>
          </ac:spMkLst>
        </pc:spChg>
        <pc:picChg chg="add mod">
          <ac:chgData name="DEWA, Charles (DERBYSHIRE COMMUNITY HEALTH SERVICES NHS FOUNDATION TRUST)" userId="f2fe84db-6d2a-4b8f-bc5d-7f313c083b77" providerId="ADAL" clId="{7A5F9683-D07C-4DC6-A5E2-BF21E88CA9D1}" dt="2025-08-27T13:29:52.886" v="4" actId="14100"/>
          <ac:picMkLst>
            <pc:docMk/>
            <pc:sldMk cId="3797844423" sldId="653"/>
            <ac:picMk id="1026" creationId="{8813DA96-103A-3988-9CC4-777B9C1861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97A40-BD85-6147-908E-55BB2572425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A9612-93D2-AE4C-9894-7DA32E79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7F4E4-20AC-CC43-9E4A-F03974FD0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014" b="75996"/>
          <a:stretch/>
        </p:blipFill>
        <p:spPr>
          <a:xfrm>
            <a:off x="6922134" y="-290938"/>
            <a:ext cx="2375935" cy="1850797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2E1B0AF5-23AA-47E8-A40F-C3D8C0099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48"/>
          <a:stretch/>
        </p:blipFill>
        <p:spPr>
          <a:xfrm>
            <a:off x="0" y="3255961"/>
            <a:ext cx="8802221" cy="1439133"/>
          </a:xfrm>
          <a:prstGeom prst="rect">
            <a:avLst/>
          </a:prstGeom>
        </p:spPr>
      </p:pic>
      <p:pic>
        <p:nvPicPr>
          <p:cNvPr id="18" name="Picture 17" descr="Diagram&#10;&#10;Description automatically generated with low confidence">
            <a:extLst>
              <a:ext uri="{FF2B5EF4-FFF2-40B4-BE49-F238E27FC236}">
                <a16:creationId xmlns:a16="http://schemas.microsoft.com/office/drawing/2014/main" id="{7958B51E-98F2-4B7C-9801-447E1D3FB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07" y="41740"/>
            <a:ext cx="2115670" cy="2115670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1BB3D5-25ED-4FBB-B84C-12C0261B60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4036" y="6216131"/>
            <a:ext cx="1567727" cy="449555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29437BF0-F6E3-44BB-A074-4EF7975FE1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9816" y="5798408"/>
            <a:ext cx="1567727" cy="93216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1FD129-1A89-4ACB-B4DA-8ADB925FBAED}"/>
              </a:ext>
            </a:extLst>
          </p:cNvPr>
          <p:cNvCxnSpPr>
            <a:cxnSpLocks/>
          </p:cNvCxnSpPr>
          <p:nvPr userDrawn="1"/>
        </p:nvCxnSpPr>
        <p:spPr>
          <a:xfrm>
            <a:off x="7011865" y="5921619"/>
            <a:ext cx="0" cy="808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AEA61C-C108-43A1-88AF-4CE01DCB2182}"/>
              </a:ext>
            </a:extLst>
          </p:cNvPr>
          <p:cNvSpPr txBox="1"/>
          <p:nvPr userDrawn="1"/>
        </p:nvSpPr>
        <p:spPr>
          <a:xfrm>
            <a:off x="346165" y="5793645"/>
            <a:ext cx="380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service is funded by Derbyshire County Council and Derby City Council and delivered by Derbyshire Community Health Services NHS Foundation Trust.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3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8632-1D11-594C-A664-A146C4610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F69D0-F9E6-7D4B-9E7F-6C6412120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449D9-6E5D-3147-94ED-6BDAB75B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B8D27-6B68-2D4A-BE5B-AF728A8B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A16E-80EA-6D45-A7A6-C2A48122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CD37-6787-F24D-B9B0-FF7B655C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0061-8C95-8C4A-9B92-FA318804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AB1F-2988-1C46-9064-19B9393E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1C2E-5AEE-2E40-B2C1-8B56EBA0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5BD8F-9BAD-E844-81FD-51C78D43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5229-8BBE-B946-BDFB-2021CAFB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BA908-24F5-7B41-9C4F-24C28280F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54F9-687B-BA46-B38D-798EA39F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40A83-ED34-844A-83DB-7F5EB706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2896C-D05F-7E48-BD0C-0432A810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6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2728-09F0-D549-AB02-5AF5AF71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2C64-246B-7145-9A6E-B76B13BD4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E3750-6C63-634D-BD66-0AEB28692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05B4D-0CF1-E747-8BEB-4370B31C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C0E6-6396-614F-9AEA-20BB002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C5A10-ADCE-F84F-9CF7-B49F8EFC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89E4-4083-3049-825B-077104B2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7B1A5-462D-6C47-B437-0CDD538E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5D12A-2FA4-4B4A-A30E-935510E17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14514-7D07-AF49-8B50-D805D5ACA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B7AFC-D730-374F-946F-93D7DEFF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142A7-A303-B441-90C3-90B40F76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284B2-048D-F348-B8E7-04B3DB0B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7CA8C-6503-604F-B3FC-DE7A6164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1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FB48-2C6E-FE45-B8CF-C11DCF4C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08778-2476-DF4D-84C7-F2E0CF8C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CAD97-85F6-D54B-BCD8-B2F31DFD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AD87E-BF27-4945-A083-C6883F8D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69540-B748-6E41-9759-D4C7D7F7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4BB85-7A99-B646-8448-5B323D8D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03F87-59E0-3C41-84B0-91D7EBBF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8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9DDA-0919-5D43-92BA-85961AA4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9A41-AEF3-C646-85EC-0AD395F1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D05F-483D-D944-8E92-159D08BDE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4EDB2-C0A8-4546-86CB-EDF56E8C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49C8-5436-814B-9402-20A508E0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D2690-F6F5-DB4F-82BB-31F0458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83F6747-BF70-4193-83BE-23C5B95FD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858" t="35388"/>
          <a:stretch/>
        </p:blipFill>
        <p:spPr>
          <a:xfrm>
            <a:off x="-1" y="0"/>
            <a:ext cx="2840701" cy="3052762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99D66159-6808-4F84-918B-7A7032313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1376"/>
          <a:stretch/>
        </p:blipFill>
        <p:spPr>
          <a:xfrm>
            <a:off x="-4397" y="5830512"/>
            <a:ext cx="9179169" cy="1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0ABF-C7E4-F04C-A791-809B5E7B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1A5A2-B72F-AD4D-9066-AFEE392C5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48BDA-82B4-7B4C-9059-5A0638EFE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31E6F-9D97-B445-8AAD-D7399BEA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E7D47-F7A4-6543-BBED-288B99CA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7760-CC63-034B-B2AB-645A6794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55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FA70-1843-E249-A61A-0604BD5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67F60-7D69-9C4D-B5A6-CD848ED42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DE38D-FA38-4943-9838-74568782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35A60-6301-C947-B326-A92E3E84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D8E2-E2E0-F24A-8818-474A9A29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8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70C61-935F-D748-8222-086A37DDA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9346E-C2D5-2D4D-A5A8-1B67EED1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2FD0-32C8-2E48-8EBB-F66D8028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CB28-05BB-814F-9121-0CB44D7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63345-E0BD-4349-B818-5844A453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A827-C2BA-C448-8B97-57D539D4AA1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21CA-EB21-BD4C-A45C-77A93115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5F0F8-3879-EB47-BDE8-556F9EEA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C3AD-2C5A-4E44-86B6-8C074E87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D0AC0-B192-4C41-90AA-B83CFED95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D2E2B-6929-7D49-8CF8-B02B040A2CB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C2DAD-2F95-E34B-B6E9-BFED0A962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F435-3EB2-0A4E-9330-A0B590D6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880-70CB-8B4C-9FF4-953FA005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br01.safelinks.protection.outlook.com/?url=https%3A%2F%2Fwww.communityactionderby.org.uk%2Fapplication%2Ffiles%2F3317%2F4057%2F5039%2FSupport_to_Derby_hotels.pdf&amp;data=05%7C02%7Ccharles.dewa1%40nhs.net%7Cd09b47586072461f57bf08dd87f6214a%7C37c354b285b047f5b22207b48d774ee3%7C0%7C1%7C638816213393580361%7CUnknown%7CTWFpbGZsb3d8eyJFbXB0eU1hcGkiOnRydWUsIlYiOiIwLjAuMDAwMCIsIlAiOiJXaW4zMiIsIkFOIjoiTWFpbCIsIldUIjoyfQ%3D%3D%7C0%7C%7C%7C&amp;sdata=Rhe44qlmneqzccRSLjpkASLNqtFL%2BR4GLZegt%2BA0xoI%3D&amp;reserve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3332-B9C2-7A82-9B8D-B0CCE186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5283"/>
            <a:ext cx="7772400" cy="157729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Sex &amp; healthy relationships: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Welcome to new arrivals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07358-96E1-7199-258D-228AD9773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24" y="3409079"/>
            <a:ext cx="7854800" cy="1655762"/>
          </a:xfrm>
        </p:spPr>
        <p:txBody>
          <a:bodyPr>
            <a:normAutofit/>
          </a:bodyPr>
          <a:lstStyle/>
          <a:p>
            <a:pPr algn="l"/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session </a:t>
            </a:r>
            <a:r>
              <a:rPr lang="en-GB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will 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 delivered in a non-judgmental, factual manner, allowing participants to ask questions and share their experiences in a safe environment.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9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664C4E-DABF-B816-1599-8C107A97ABA2}"/>
              </a:ext>
            </a:extLst>
          </p:cNvPr>
          <p:cNvSpPr txBox="1">
            <a:spLocks/>
          </p:cNvSpPr>
          <p:nvPr/>
        </p:nvSpPr>
        <p:spPr>
          <a:xfrm>
            <a:off x="2348917" y="184558"/>
            <a:ext cx="6535023" cy="129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is essential and a legal obligation for any sexual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2F1AA-9332-353F-1640-472761907C81}"/>
              </a:ext>
            </a:extLst>
          </p:cNvPr>
          <p:cNvSpPr txBox="1"/>
          <p:nvPr/>
        </p:nvSpPr>
        <p:spPr>
          <a:xfrm>
            <a:off x="1031846" y="1741551"/>
            <a:ext cx="77094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consent?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Sexual Offences Act 2003 (England and Wales) defines consent as when a person ‘agrees by choice and has the capacity to make that choice’ e.g. 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have sound mind, no alcohol, or substance use.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communication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boundaries: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Clear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Voluntary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kumimoji="0" lang="en-GB" b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nformed</a:t>
            </a:r>
            <a:r>
              <a:rPr kumimoji="0" lang="en-GB" b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agreement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pressure or coercion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endParaRPr kumimoji="0" lang="en-GB" b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Sexual consent is a crucial aspect of healthy sexual relationships and is legally defined in the UK law.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0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848F-AFA0-25CF-E449-A35B2EC8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227966"/>
            <a:ext cx="551611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Sexual consent laws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C3E2-757C-54F5-4B6C-31A1A56A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1935353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Age of consent in UK is 16 years old (under 16s cannot consent legally to sexual activity).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Sexual activity with someone under 16 is illegal.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Consent can be withdrawn at anytime, even during the activity.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“No” means “No”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Silence is not consent.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Changing consent - consent can be given for one activity and not another.</a:t>
            </a:r>
          </a:p>
        </p:txBody>
      </p:sp>
    </p:spTree>
    <p:extLst>
      <p:ext uri="{BB962C8B-B14F-4D97-AF65-F5344CB8AC3E}">
        <p14:creationId xmlns:p14="http://schemas.microsoft.com/office/powerpoint/2010/main" val="252475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C0D879-4DAA-CE09-130B-2539205DC749}"/>
              </a:ext>
            </a:extLst>
          </p:cNvPr>
          <p:cNvSpPr txBox="1">
            <a:spLocks/>
          </p:cNvSpPr>
          <p:nvPr/>
        </p:nvSpPr>
        <p:spPr>
          <a:xfrm>
            <a:off x="2551176" y="294482"/>
            <a:ext cx="5797296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Illegal behaviour in a relationship</a:t>
            </a:r>
            <a:b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72D13-C622-EA41-B702-BCCF63775E80}"/>
              </a:ext>
            </a:extLst>
          </p:cNvPr>
          <p:cNvSpPr txBox="1"/>
          <p:nvPr/>
        </p:nvSpPr>
        <p:spPr>
          <a:xfrm>
            <a:off x="1197864" y="1801368"/>
            <a:ext cx="7424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the UK, several behaviours are illegal in relationships, particularly those that involve abuse or coercion.</a:t>
            </a:r>
          </a:p>
          <a:p>
            <a:endParaRPr lang="en-GB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Key examples:</a:t>
            </a:r>
          </a:p>
          <a:p>
            <a:r>
              <a:rPr lang="en-GB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Physical and Sexual Abuse- </a:t>
            </a: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e.g. physical violence, or assault is illegal.</a:t>
            </a:r>
          </a:p>
          <a:p>
            <a:endParaRPr lang="en-GB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Sexual assault-</a:t>
            </a:r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non-consensual sexual activity is a criminal offense e.g. rape in marriage.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FGM (Female Genital Mutilation) or cutting or female circumcision- </a:t>
            </a: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illegal in the UK and a very serious safeguarding issue. FGM Act 2003 or Prohibition of Female Genital Mutilation (Scotland) Act 2005.</a:t>
            </a:r>
          </a:p>
        </p:txBody>
      </p:sp>
    </p:spTree>
    <p:extLst>
      <p:ext uri="{BB962C8B-B14F-4D97-AF65-F5344CB8AC3E}">
        <p14:creationId xmlns:p14="http://schemas.microsoft.com/office/powerpoint/2010/main" val="262708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A14FE1-32CE-C8D8-8A3A-33C6A6DB3FE6}"/>
              </a:ext>
            </a:extLst>
          </p:cNvPr>
          <p:cNvSpPr txBox="1">
            <a:spLocks/>
          </p:cNvSpPr>
          <p:nvPr/>
        </p:nvSpPr>
        <p:spPr>
          <a:xfrm>
            <a:off x="2468880" y="335979"/>
            <a:ext cx="7772400" cy="1767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Coercive and controlling behaviour</a:t>
            </a:r>
            <a:br>
              <a:rPr lang="en-GB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3D8B1-C1E6-5156-5492-003A3A98F290}"/>
              </a:ext>
            </a:extLst>
          </p:cNvPr>
          <p:cNvSpPr txBox="1"/>
          <p:nvPr/>
        </p:nvSpPr>
        <p:spPr>
          <a:xfrm>
            <a:off x="1252728" y="2095658"/>
            <a:ext cx="7132320" cy="320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Controlling Daily Activities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Dictating what someone wears, who they see, or how they spend their time.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Financial Abuse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Taking control of someone's finances or restricting their access to money.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Isolation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Preventing someone from seeing friends or family.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Threats and Intimidation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Using threats or intimidation to control or frighten someone.</a:t>
            </a:r>
          </a:p>
        </p:txBody>
      </p:sp>
    </p:spTree>
    <p:extLst>
      <p:ext uri="{BB962C8B-B14F-4D97-AF65-F5344CB8AC3E}">
        <p14:creationId xmlns:p14="http://schemas.microsoft.com/office/powerpoint/2010/main" val="321044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6817AF-1516-20CA-DB02-FCD8FF2C77EA}"/>
              </a:ext>
            </a:extLst>
          </p:cNvPr>
          <p:cNvSpPr txBox="1">
            <a:spLocks/>
          </p:cNvSpPr>
          <p:nvPr/>
        </p:nvSpPr>
        <p:spPr>
          <a:xfrm>
            <a:off x="2752344" y="528003"/>
            <a:ext cx="5888736" cy="78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Legal framework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00DEF4-3670-9C7F-6FAD-7B1F10DEFBE5}"/>
              </a:ext>
            </a:extLst>
          </p:cNvPr>
          <p:cNvSpPr txBox="1">
            <a:spLocks/>
          </p:cNvSpPr>
          <p:nvPr/>
        </p:nvSpPr>
        <p:spPr>
          <a:xfrm>
            <a:off x="1554480" y="1842779"/>
            <a:ext cx="7463396" cy="3983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Coercive Control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Serious Crime Act 2015 criminalizes controlling or coercive behaviour in intimate or family relationships, with penalties of up to five years in prison.</a:t>
            </a:r>
          </a:p>
          <a:p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11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1EC58-8228-963A-3A56-4DEA15018307}"/>
              </a:ext>
            </a:extLst>
          </p:cNvPr>
          <p:cNvSpPr txBox="1"/>
          <p:nvPr/>
        </p:nvSpPr>
        <p:spPr>
          <a:xfrm>
            <a:off x="2292858" y="481507"/>
            <a:ext cx="6476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Sexual misconduct and seeking asylum claim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2F0176-8128-9CAC-0F78-351945E453E4}"/>
              </a:ext>
            </a:extLst>
          </p:cNvPr>
          <p:cNvSpPr txBox="1">
            <a:spLocks/>
          </p:cNvSpPr>
          <p:nvPr/>
        </p:nvSpPr>
        <p:spPr>
          <a:xfrm>
            <a:off x="1087716" y="2449893"/>
            <a:ext cx="7461924" cy="2525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Sexual assault and abuse are crimes and should be reported, these incidents themselves </a:t>
            </a:r>
            <a:r>
              <a:rPr lang="en-GB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affect the validity of an asylum claim</a:t>
            </a: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However, if an asylum seeker is accused or convicted of sexual misconduct, it could negatively influence their claim. </a:t>
            </a:r>
          </a:p>
          <a:p>
            <a:pPr marL="0" indent="0">
              <a:buNone/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UK Home Office considers the </a:t>
            </a:r>
            <a:r>
              <a:rPr lang="en-GB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character and behaviour of the applicant </a:t>
            </a: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assessing asylum claims, and criminal behaviour can be a factor in their decision-making process.</a:t>
            </a:r>
          </a:p>
          <a:p>
            <a:pPr marL="342900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75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897C-2C69-D94A-EF42-B24FCF81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38724"/>
            <a:ext cx="60556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Domestic violence and abuse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129F-A159-AC51-70FE-8623FF33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2074382"/>
            <a:ext cx="7296912" cy="2680498"/>
          </a:xfrm>
        </p:spPr>
        <p:txBody>
          <a:bodyPr>
            <a:normAutofit lnSpcReduction="10000"/>
          </a:bodyPr>
          <a:lstStyle/>
          <a:p>
            <a:r>
              <a:rPr lang="en-GB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Protection Orders</a:t>
            </a:r>
            <a:r>
              <a:rPr lang="en-GB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Legal measures like non-molestation orders and occupation orders can protect individuals from domestic abuse.</a:t>
            </a:r>
          </a:p>
          <a:p>
            <a:r>
              <a:rPr lang="en-GB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 Services</a:t>
            </a:r>
            <a:r>
              <a:rPr lang="en-GB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Various organizations provide support and advice for those experiencing domestic violence.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48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9448E9-0E0D-4869-2FD6-B91BF4C427CC}"/>
              </a:ext>
            </a:extLst>
          </p:cNvPr>
          <p:cNvSpPr txBox="1">
            <a:spLocks/>
          </p:cNvSpPr>
          <p:nvPr/>
        </p:nvSpPr>
        <p:spPr>
          <a:xfrm>
            <a:off x="1362456" y="566275"/>
            <a:ext cx="8906256" cy="140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Psychological and emotional abuse</a:t>
            </a:r>
            <a:b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E683EC-091C-2882-B89F-6B3F746F9372}"/>
              </a:ext>
            </a:extLst>
          </p:cNvPr>
          <p:cNvSpPr txBox="1">
            <a:spLocks/>
          </p:cNvSpPr>
          <p:nvPr/>
        </p:nvSpPr>
        <p:spPr>
          <a:xfrm>
            <a:off x="1362456" y="1966395"/>
            <a:ext cx="7254450" cy="33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Repeated insults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Constantly putting someone down or mocking them.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Scaring someone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Using gestures, destroying possessions, or making threats to instil fear.</a:t>
            </a:r>
          </a:p>
          <a:p>
            <a:pPr marL="342900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9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6B0B-9B16-5ADB-C2AB-B8135DCC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60801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Reckless Transmission of HIV Laws     in the UK</a:t>
            </a:r>
            <a:br>
              <a:rPr lang="en-GB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Legal Framework in England and Wales</a:t>
            </a:r>
            <a:br>
              <a:rPr lang="en-GB" sz="2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878CE-BAF1-E437-4C39-472869BA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748754"/>
            <a:ext cx="7886700" cy="435133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Prosecution under Offences Against the Person Act 1861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offences: Reckless (Section 20) &amp; Intentional (Section 18)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Maximum 5 years for reckless, life imprisonment for intentional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prove actual HIV transmission occurred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38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0851-C79A-56FF-D2D9-46EAB142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6810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 for Reckless Transmission Prosecution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A592-E56A-904E-0282-EA269B50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625"/>
            <a:ext cx="7886700" cy="435133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</a:t>
            </a: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ccused knew they were HIV positive at time of sex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 sex without condom or protection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 unaware of HIV status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HIV was transmitted to the partner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Recklessness defined by knowingly taking risk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7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AA39-2657-C745-90E1-11A0A8564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64" y="3203448"/>
            <a:ext cx="7525513" cy="1420368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Dewa,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Health Promotion Practitioner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in partnership with the Red Cross, Derby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4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26B6-9CCD-46CF-CB72-772D202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5126"/>
            <a:ext cx="6375654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Relationships &amp; the law in UK, please 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9D0-E15D-7CF1-0275-1E1352D5F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02" y="1585520"/>
            <a:ext cx="78867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Marriage &amp; civil partnerships</a:t>
            </a:r>
          </a:p>
          <a:p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Marriage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A legal union between two people, usually with a ceremony to exchange vows. 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ecognised by law, which provides various legal rights and responsibilities.</a:t>
            </a:r>
          </a:p>
          <a:p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Civil Partnerships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O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ften chosen by couples who don’t want a religious or formal or religious ceremony.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ame legal rights and legal recognition as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marriage but the procedure is different. </a:t>
            </a:r>
          </a:p>
          <a:p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Living Together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Couples who live together without being married or in a civil partnership are known as cohabitants. They have fewer legal rights compared to married couples.</a:t>
            </a:r>
          </a:p>
          <a:p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sex couples are recognised and have the same legal rights and duties as heterosexual couples in the UK </a:t>
            </a:r>
          </a:p>
        </p:txBody>
      </p:sp>
    </p:spTree>
    <p:extLst>
      <p:ext uri="{BB962C8B-B14F-4D97-AF65-F5344CB8AC3E}">
        <p14:creationId xmlns:p14="http://schemas.microsoft.com/office/powerpoint/2010/main" val="32951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C3529-931D-9B40-80BC-A9B2B5F7435C}"/>
              </a:ext>
            </a:extLst>
          </p:cNvPr>
          <p:cNvSpPr txBox="1">
            <a:spLocks/>
          </p:cNvSpPr>
          <p:nvPr/>
        </p:nvSpPr>
        <p:spPr>
          <a:xfrm>
            <a:off x="2807208" y="555435"/>
            <a:ext cx="5404104" cy="107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Divorce &amp; separation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C53D687-B4DA-9040-1620-E422C4D4A9DD}"/>
              </a:ext>
            </a:extLst>
          </p:cNvPr>
          <p:cNvSpPr txBox="1">
            <a:spLocks/>
          </p:cNvSpPr>
          <p:nvPr/>
        </p:nvSpPr>
        <p:spPr>
          <a:xfrm>
            <a:off x="1170432" y="2048257"/>
            <a:ext cx="7544850" cy="29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Grounds for divorce</a:t>
            </a:r>
            <a:r>
              <a:rPr lang="en-GB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The main ground for divorce is the irretrievable breakdown of the marriage. This could sometimes include adultery, unreasonable behaviour, desertion, or separation for a certain period. The only requirement is that the couple has been married for at least one year.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Financial settlements</a:t>
            </a:r>
            <a:r>
              <a:rPr lang="en-GB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Legal processes to divide assets, workout arrangements for children, and finances fairly between partners upon divorce or separation.</a:t>
            </a:r>
          </a:p>
          <a:p>
            <a:pPr marL="342900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72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6096-7A73-27EB-1DFF-B4AA412A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Equality Act 2010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Henwick Primary School - Protected Characteristics">
            <a:extLst>
              <a:ext uri="{FF2B5EF4-FFF2-40B4-BE49-F238E27FC236}">
                <a16:creationId xmlns:a16="http://schemas.microsoft.com/office/drawing/2014/main" id="{8813DA96-103A-3988-9CC4-777B9C186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0" y="1690689"/>
            <a:ext cx="8512629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4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45F6-50A0-085E-6CC7-CE3048FFC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285226"/>
            <a:ext cx="8384566" cy="63905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LGBTQ 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 are legally protected </a:t>
            </a:r>
            <a:r>
              <a:rPr lang="en-GB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UK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Same-Sex marriage</a:t>
            </a:r>
            <a:r>
              <a:rPr lang="en-GB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Legal since 2014, allowing same-sex couples to marry and enjoy equal 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protection by law</a:t>
            </a:r>
            <a:r>
              <a:rPr lang="en-GB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as heterosexuals 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Adoption and parental rights</a:t>
            </a:r>
            <a:r>
              <a:rPr lang="en-GB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Same-sex couples can legally adoption and have equal rights of parental responsibilities as heterosexuals.</a:t>
            </a:r>
          </a:p>
          <a:p>
            <a:r>
              <a:rPr lang="en-GB" b="1" dirty="0"/>
              <a:t>Homophobia</a:t>
            </a:r>
            <a:r>
              <a:rPr lang="en-GB" dirty="0"/>
              <a:t> is always unacceptable in UK culture and is illegal by law</a:t>
            </a:r>
          </a:p>
        </p:txBody>
      </p:sp>
    </p:spTree>
    <p:extLst>
      <p:ext uri="{BB962C8B-B14F-4D97-AF65-F5344CB8AC3E}">
        <p14:creationId xmlns:p14="http://schemas.microsoft.com/office/powerpoint/2010/main" val="103488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F629-3C31-6BC6-8A52-5BAB8B63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568" y="365126"/>
            <a:ext cx="6256782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DBS : </a:t>
            </a:r>
            <a:r>
              <a:rPr lang="en-GB" sz="3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Disclosure and Barring Service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4CE4-53C9-E800-944B-3BCCEF82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2329623"/>
            <a:ext cx="737235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DBS check</a:t>
            </a:r>
          </a:p>
          <a:p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 can check the criminal record of someone applying for a role</a:t>
            </a:r>
          </a:p>
          <a:p>
            <a:r>
              <a:rPr lang="en-GB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roles i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healthcare, childcare or education</a:t>
            </a:r>
            <a:r>
              <a:rPr lang="en-GB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C8B2-1F5F-948A-8E61-1276C3CB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...in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A38B-E2EA-675F-DE6C-E71C3856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719863"/>
            <a:ext cx="7886700" cy="479447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Nonconsensual sex is illegal - consent is important, partner should have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right frame of mind, no substance use or mental health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Both partners must be 16 years and above to have sex.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Illegal behaviour e.g. FGM, sexual assault (rape), coercive and controlling behaviour, financial, threats, intimidation, domestic violence, abuse, psychological, emotional abuse, reckless transmission of HIV &amp; hate crime (towards LGBTQ communities) may affect rating with your application DBS.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understand marriage &amp; civil partnership, or rights to sexuality - LGBTQ rights or racism.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5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1E517E-38BC-0D04-A9DC-02E4B300D2F5}"/>
              </a:ext>
            </a:extLst>
          </p:cNvPr>
          <p:cNvSpPr txBox="1">
            <a:spLocks/>
          </p:cNvSpPr>
          <p:nvPr/>
        </p:nvSpPr>
        <p:spPr>
          <a:xfrm>
            <a:off x="2359152" y="248743"/>
            <a:ext cx="6051646" cy="144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Legal Advice or Support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E08A5E-96CC-2EDE-E7ED-C5AFBD07C449}"/>
              </a:ext>
            </a:extLst>
          </p:cNvPr>
          <p:cNvSpPr txBox="1">
            <a:spLocks/>
          </p:cNvSpPr>
          <p:nvPr/>
        </p:nvSpPr>
        <p:spPr>
          <a:xfrm>
            <a:off x="1175657" y="1426030"/>
            <a:ext cx="8094677" cy="390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Citizens Advice</a:t>
            </a: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Provides free legal advice and support on various relationship issues, including marriage, cohabitation, and domestic violence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Lawyers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Advocates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Local Refugee Forum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Migrant Help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 Cross, Derby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Sexual Health Promotion team </a:t>
            </a:r>
          </a:p>
          <a:p>
            <a:pPr marL="342900" indent="-342900"/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LGBTQ+, Chesterfield and Derby</a:t>
            </a: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/>
            <a:endParaRPr lang="en-GB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87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DF2"/>
            </a:gs>
            <a:gs pos="55000">
              <a:srgbClr val="8DBF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0126" y="668728"/>
            <a:ext cx="8363110" cy="557368"/>
            <a:chOff x="0" y="0"/>
            <a:chExt cx="4405260" cy="293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5260" cy="293593"/>
            </a:xfrm>
            <a:custGeom>
              <a:avLst/>
              <a:gdLst/>
              <a:ahLst/>
              <a:cxnLst/>
              <a:rect l="l" t="t" r="r" b="b"/>
              <a:pathLst>
                <a:path w="4405260" h="293593">
                  <a:moveTo>
                    <a:pt x="46286" y="0"/>
                  </a:moveTo>
                  <a:lnTo>
                    <a:pt x="4358974" y="0"/>
                  </a:lnTo>
                  <a:cubicBezTo>
                    <a:pt x="4384537" y="0"/>
                    <a:pt x="4405260" y="20723"/>
                    <a:pt x="4405260" y="46286"/>
                  </a:cubicBezTo>
                  <a:lnTo>
                    <a:pt x="4405260" y="247307"/>
                  </a:lnTo>
                  <a:cubicBezTo>
                    <a:pt x="4405260" y="272870"/>
                    <a:pt x="4384537" y="293593"/>
                    <a:pt x="4358974" y="293593"/>
                  </a:cubicBezTo>
                  <a:lnTo>
                    <a:pt x="46286" y="293593"/>
                  </a:lnTo>
                  <a:cubicBezTo>
                    <a:pt x="20723" y="293593"/>
                    <a:pt x="0" y="272870"/>
                    <a:pt x="0" y="247307"/>
                  </a:cubicBezTo>
                  <a:lnTo>
                    <a:pt x="0" y="46286"/>
                  </a:lnTo>
                  <a:cubicBezTo>
                    <a:pt x="0" y="20723"/>
                    <a:pt x="20723" y="0"/>
                    <a:pt x="462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algn="ctr"/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5260" cy="33169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0764" y="842078"/>
            <a:ext cx="4702929" cy="31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3000" dirty="0">
                <a:solidFill>
                  <a:srgbClr val="FFFFFF"/>
                </a:solidFill>
                <a:latin typeface="Arial Bold"/>
              </a:rPr>
              <a:t>Our Website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4D36DFD2-37D3-C0C2-E19F-6F7EB20B001B}"/>
              </a:ext>
            </a:extLst>
          </p:cNvPr>
          <p:cNvGrpSpPr/>
          <p:nvPr/>
        </p:nvGrpSpPr>
        <p:grpSpPr>
          <a:xfrm>
            <a:off x="6750233" y="200461"/>
            <a:ext cx="1913003" cy="704190"/>
            <a:chOff x="0" y="0"/>
            <a:chExt cx="5101341" cy="1877839"/>
          </a:xfrm>
        </p:grpSpPr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B7B98B5C-2F13-13F3-222B-C0354A70C282}"/>
                </a:ext>
              </a:extLst>
            </p:cNvPr>
            <p:cNvGrpSpPr/>
            <p:nvPr/>
          </p:nvGrpSpPr>
          <p:grpSpPr>
            <a:xfrm>
              <a:off x="0" y="0"/>
              <a:ext cx="5101341" cy="1877839"/>
              <a:chOff x="0" y="0"/>
              <a:chExt cx="1007672" cy="370931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CA8AFBB0-77DB-33C7-9E02-4143CE3BB60A}"/>
                  </a:ext>
                </a:extLst>
              </p:cNvPr>
              <p:cNvSpPr/>
              <p:nvPr/>
            </p:nvSpPr>
            <p:spPr>
              <a:xfrm>
                <a:off x="0" y="0"/>
                <a:ext cx="1007672" cy="370931"/>
              </a:xfrm>
              <a:custGeom>
                <a:avLst/>
                <a:gdLst/>
                <a:ahLst/>
                <a:cxnLst/>
                <a:rect l="l" t="t" r="r" b="b"/>
                <a:pathLst>
                  <a:path w="1007672" h="370931">
                    <a:moveTo>
                      <a:pt x="185466" y="0"/>
                    </a:moveTo>
                    <a:lnTo>
                      <a:pt x="822207" y="0"/>
                    </a:lnTo>
                    <a:cubicBezTo>
                      <a:pt x="871395" y="0"/>
                      <a:pt x="918569" y="19540"/>
                      <a:pt x="953351" y="54322"/>
                    </a:cubicBezTo>
                    <a:cubicBezTo>
                      <a:pt x="988132" y="89103"/>
                      <a:pt x="1007672" y="136277"/>
                      <a:pt x="1007672" y="185466"/>
                    </a:cubicBezTo>
                    <a:lnTo>
                      <a:pt x="1007672" y="185466"/>
                    </a:lnTo>
                    <a:cubicBezTo>
                      <a:pt x="1007672" y="287895"/>
                      <a:pt x="924637" y="370931"/>
                      <a:pt x="822207" y="370931"/>
                    </a:cubicBezTo>
                    <a:lnTo>
                      <a:pt x="185466" y="370931"/>
                    </a:lnTo>
                    <a:cubicBezTo>
                      <a:pt x="136277" y="370931"/>
                      <a:pt x="89103" y="351391"/>
                      <a:pt x="54322" y="316610"/>
                    </a:cubicBezTo>
                    <a:cubicBezTo>
                      <a:pt x="19540" y="281828"/>
                      <a:pt x="0" y="234654"/>
                      <a:pt x="0" y="185466"/>
                    </a:cubicBezTo>
                    <a:lnTo>
                      <a:pt x="0" y="185466"/>
                    </a:lnTo>
                    <a:cubicBezTo>
                      <a:pt x="0" y="136277"/>
                      <a:pt x="19540" y="89103"/>
                      <a:pt x="54322" y="54322"/>
                    </a:cubicBezTo>
                    <a:cubicBezTo>
                      <a:pt x="89103" y="19540"/>
                      <a:pt x="136277" y="0"/>
                      <a:pt x="18546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A33C5095-B483-50DF-229B-7D5E537A4BF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7672" cy="40903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680"/>
                  </a:lnSpc>
                </a:pPr>
                <a:endParaRPr sz="900"/>
              </a:p>
            </p:txBody>
          </p:sp>
        </p:grp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EABFFF45-F146-2DA1-551F-1FD06D947FF5}"/>
                </a:ext>
              </a:extLst>
            </p:cNvPr>
            <p:cNvSpPr/>
            <p:nvPr/>
          </p:nvSpPr>
          <p:spPr>
            <a:xfrm>
              <a:off x="651691" y="71500"/>
              <a:ext cx="3699763" cy="1664893"/>
            </a:xfrm>
            <a:custGeom>
              <a:avLst/>
              <a:gdLst/>
              <a:ahLst/>
              <a:cxnLst/>
              <a:rect l="l" t="t" r="r" b="b"/>
              <a:pathLst>
                <a:path w="3699763" h="1664893">
                  <a:moveTo>
                    <a:pt x="0" y="0"/>
                  </a:moveTo>
                  <a:lnTo>
                    <a:pt x="3699763" y="0"/>
                  </a:lnTo>
                  <a:lnTo>
                    <a:pt x="3699763" y="1664894"/>
                  </a:lnTo>
                  <a:lnTo>
                    <a:pt x="0" y="1664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sz="9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E7E6B6A-A50A-1132-BD6E-FED1A83A1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30"/>
            <a:ext cx="9144000" cy="3925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6083F-1207-E365-049B-4BD99491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1108"/>
            <a:ext cx="9144000" cy="51419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74FC-016F-8BC1-698A-5DFD64FE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269A-6797-0A9D-E661-BC6A4C36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31594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gov.uk/dbs-check-applicant-criminal-record</a:t>
            </a:r>
          </a:p>
          <a:p>
            <a:r>
              <a:rPr lang="en-GB" b="0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migranthelpuk.org.</a:t>
            </a:r>
          </a:p>
          <a:p>
            <a:r>
              <a:rPr lang="en-GB" b="0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cps.gov.uk/legal-guidance/rape-and-sexual-offences-chapter-6-consent</a:t>
            </a:r>
          </a:p>
          <a:p>
            <a:r>
              <a:rPr lang="en-GB" b="0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brook.org.uk/your-life/sex-and-consent</a:t>
            </a:r>
          </a:p>
          <a:p>
            <a:r>
              <a:rPr lang="en-GB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yoursexualhealthmatters.org.uk</a:t>
            </a:r>
          </a:p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Support_to_Derby_hotels.pdf</a:t>
            </a:r>
            <a:endParaRPr lang="en-GB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313131"/>
              </a:solidFill>
              <a:latin typeface="system-ui"/>
            </a:endParaRPr>
          </a:p>
          <a:p>
            <a:endParaRPr lang="en-GB" dirty="0">
              <a:solidFill>
                <a:srgbClr val="313131"/>
              </a:solidFill>
              <a:latin typeface="system-ui"/>
            </a:endParaRPr>
          </a:p>
          <a:p>
            <a:endParaRPr lang="en-GB" b="0" i="0" dirty="0">
              <a:solidFill>
                <a:srgbClr val="313131"/>
              </a:solidFill>
              <a:effectLst/>
              <a:latin typeface="system-ui"/>
            </a:endParaRPr>
          </a:p>
          <a:p>
            <a:endParaRPr lang="en-GB" b="0" i="0" dirty="0">
              <a:solidFill>
                <a:srgbClr val="313131"/>
              </a:solidFill>
              <a:effectLst/>
              <a:latin typeface="system-ui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9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7F83-BAA3-FDD0-79B0-4297398E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816743"/>
            <a:ext cx="6967728" cy="143101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My role as Practitioner for ethnically diverse communities…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person standing next to a van&#10;&#10;Description automatically generated with medium confidence">
            <a:extLst>
              <a:ext uri="{FF2B5EF4-FFF2-40B4-BE49-F238E27FC236}">
                <a16:creationId xmlns:a16="http://schemas.microsoft.com/office/drawing/2014/main" id="{2D451B48-0A8F-995C-2291-548D39CA1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988" y="2402886"/>
            <a:ext cx="4680012" cy="304541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4F050-87DF-844F-5C48-672B8CCC32AC}"/>
              </a:ext>
            </a:extLst>
          </p:cNvPr>
          <p:cNvSpPr txBox="1"/>
          <p:nvPr/>
        </p:nvSpPr>
        <p:spPr>
          <a:xfrm>
            <a:off x="293914" y="2024844"/>
            <a:ext cx="3954051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500" dirty="0">
              <a:solidFill>
                <a:srgbClr val="000000"/>
              </a:solidFill>
              <a:latin typeface="brandon-grotesque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to achieve a greater understanding of the impact of cultural diversity, beliefs, and religion on sexual health in different communities.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together with community organisations and leaders to ensure culturally sensitive ways of accessing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increase engagement with sexual health services for our ethnic diverse communities.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33212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BBB6-AF61-0C38-10AE-E204A0B5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6"/>
            <a:ext cx="7886700" cy="1325563"/>
          </a:xfrm>
        </p:spPr>
        <p:txBody>
          <a:bodyPr/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Derby new arrival alliance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DB8F-947B-7C04-FF93-BBD6C5AF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690689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GB" sz="2600" b="1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several organisations providing support</a:t>
            </a: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Care4Calais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Derby Food 4 Thought Alliance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Derby Refugee Advice Centre, 99 Curzon Street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Derbyshire Refugee Solidarity, St Anne's Church Hall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Derbyshire Community Health Services NHS Foundation Trust, Florence Nightingale Community Hospital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 &amp; Education Enterprise (FEE), 119 </a:t>
            </a:r>
            <a:r>
              <a:rPr lang="en-GB" sz="2600" b="0" i="0" dirty="0" err="1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Osmaston</a:t>
            </a: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Serco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Upbeat Communities, Trinity Baptist Church, Green Lane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British Red Cross, 7 Liversage Street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58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B8D6709-FAA3-E175-594B-D387A1B9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1825625"/>
            <a:ext cx="7125462" cy="435133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after yourself &amp; others- some topics can be sensitive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Ask questions- write on a piece of paper &amp; give them to me at the end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72221A4-E8B2-D9B5-F376-5B10DF57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BDF2"/>
              </a:gs>
              <a:gs pos="55000">
                <a:srgbClr val="8DBFE6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Group agreement</a:t>
            </a:r>
          </a:p>
        </p:txBody>
      </p:sp>
    </p:spTree>
    <p:extLst>
      <p:ext uri="{BB962C8B-B14F-4D97-AF65-F5344CB8AC3E}">
        <p14:creationId xmlns:p14="http://schemas.microsoft.com/office/powerpoint/2010/main" val="255388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A6FCC8-D3CE-094A-BDEB-72E24BA79CA7}"/>
              </a:ext>
            </a:extLst>
          </p:cNvPr>
          <p:cNvSpPr txBox="1">
            <a:spLocks/>
          </p:cNvSpPr>
          <p:nvPr/>
        </p:nvSpPr>
        <p:spPr>
          <a:xfrm>
            <a:off x="762000" y="685801"/>
            <a:ext cx="7886700" cy="5225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will you learn today?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97B18-4937-0A4E-BF60-C632A6873A0E}"/>
              </a:ext>
            </a:extLst>
          </p:cNvPr>
          <p:cNvSpPr txBox="1"/>
          <p:nvPr/>
        </p:nvSpPr>
        <p:spPr>
          <a:xfrm>
            <a:off x="968829" y="1611087"/>
            <a:ext cx="8070068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Understand differences between your home country &amp; UK about Sex and healthy relationships</a:t>
            </a:r>
          </a:p>
          <a:p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Understand how Religion or beliefs can influence our understanding of sexual relationships and sexual health</a:t>
            </a:r>
          </a:p>
          <a:p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Understand legal framework in the UK with reference to sexual health and relationships</a:t>
            </a:r>
          </a:p>
          <a:p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Ability to make informed choices when it comes to sex and relationship.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/>
          </a:p>
          <a:p>
            <a:endParaRPr lang="en-GB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9801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C271-6E3F-F37E-78D5-86A6DF42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365126"/>
            <a:ext cx="6942582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Religious influences on sexual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A996-57F1-C719-3F69-98E61F36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26" y="2008505"/>
            <a:ext cx="7886700" cy="4351338"/>
          </a:xfrm>
        </p:spPr>
        <p:txBody>
          <a:bodyPr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Christian perspectives-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traditional Anglican views emphasise sex within marriage. Liberal denominations increasingly accept diverse relationships.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Muslim communities-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sex is generally reserved for marriage. Greater emphasis on modesty and privacy. Varying interpretations across communities.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Jewish traditions-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Orthodox views maintain marriage focus. Reform Judaism more accepting of diverse relationships.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Hindu and Sikh beliefs-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Traditional emphasis on marital sex. Generational evolution of attitudes among British Asians.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09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E202-6D1C-B2B4-8B6C-4236E15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65126"/>
            <a:ext cx="641223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Regional and ethnic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11454-4DA8-1250-7D91-2B1912C1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14" y="2278062"/>
            <a:ext cx="7886700" cy="4351338"/>
          </a:xfrm>
        </p:spPr>
        <p:txBody>
          <a:bodyPr/>
          <a:lstStyle/>
          <a:p>
            <a:r>
              <a:rPr lang="en-GB" b="1" dirty="0"/>
              <a:t>South Asian communities- </a:t>
            </a:r>
            <a:r>
              <a:rPr lang="en-GB" dirty="0"/>
              <a:t>Family involvement in mate selection remains important. </a:t>
            </a:r>
          </a:p>
          <a:p>
            <a:r>
              <a:rPr lang="en-GB" dirty="0"/>
              <a:t>Cultural expectations about virginity more prevalent.</a:t>
            </a:r>
          </a:p>
          <a:p>
            <a:r>
              <a:rPr lang="en-GB" dirty="0"/>
              <a:t>Arranged introductions are still common.</a:t>
            </a:r>
          </a:p>
          <a:p>
            <a:r>
              <a:rPr lang="en-GB" dirty="0"/>
              <a:t>Growing acceptance of dating.</a:t>
            </a:r>
          </a:p>
        </p:txBody>
      </p:sp>
    </p:spTree>
    <p:extLst>
      <p:ext uri="{BB962C8B-B14F-4D97-AF65-F5344CB8AC3E}">
        <p14:creationId xmlns:p14="http://schemas.microsoft.com/office/powerpoint/2010/main" val="118922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BBB7-812A-4BC5-71C9-F7030B98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365126"/>
            <a:ext cx="6668262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Media influences on sexual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8548-B4BD-30B3-3F5B-16DA8A8CB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869" y="2156649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British television-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shows as ‘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Love Island’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shape modern relationship expectations. Portrayal of casual sex as normative.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Television dramas-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often explore relationship complexities beyond physical intimacy.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Print media-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women’s magazines emphasise sexual satisfaction.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Dating Apps-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different apps reflect various relationship goals. Expectations around physical intimacy.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media-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creates pressure for ‘perfect’ relationships.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4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95CD6BF1A2549978D78CAF56BDD26" ma:contentTypeVersion="16" ma:contentTypeDescription="Create a new document." ma:contentTypeScope="" ma:versionID="846b73f582a5844dea5e0913f0b7a38a">
  <xsd:schema xmlns:xsd="http://www.w3.org/2001/XMLSchema" xmlns:xs="http://www.w3.org/2001/XMLSchema" xmlns:p="http://schemas.microsoft.com/office/2006/metadata/properties" xmlns:ns2="5a2c37e1-1ebb-481b-8542-d42a2efc4505" xmlns:ns3="0f1b83d8-64fe-496b-8b1b-38a1639e2bd3" targetNamespace="http://schemas.microsoft.com/office/2006/metadata/properties" ma:root="true" ma:fieldsID="63f6f13163efb9c1fdbb0bc0e8b1669c" ns2:_="" ns3:_="">
    <xsd:import namespace="5a2c37e1-1ebb-481b-8542-d42a2efc4505"/>
    <xsd:import namespace="0f1b83d8-64fe-496b-8b1b-38a1639e2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37e1-1ebb-481b-8542-d42a2efc4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ae4f4e-bb94-4741-807a-f2d9e91171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b83d8-64fe-496b-8b1b-38a1639e2b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bf6a54-b74b-4dd8-bf64-0f3327c68278}" ma:internalName="TaxCatchAll" ma:showField="CatchAllData" ma:web="0f1b83d8-64fe-496b-8b1b-38a1639e2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1b83d8-64fe-496b-8b1b-38a1639e2bd3" xsi:nil="true"/>
    <lcf76f155ced4ddcb4097134ff3c332f xmlns="5a2c37e1-1ebb-481b-8542-d42a2efc45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7F2D5B-4677-4E27-AED3-A879F3C18A14}"/>
</file>

<file path=customXml/itemProps2.xml><?xml version="1.0" encoding="utf-8"?>
<ds:datastoreItem xmlns:ds="http://schemas.openxmlformats.org/officeDocument/2006/customXml" ds:itemID="{4E76EB6A-2175-4DC7-A4D2-873B5C9E365E}"/>
</file>

<file path=customXml/itemProps3.xml><?xml version="1.0" encoding="utf-8"?>
<ds:datastoreItem xmlns:ds="http://schemas.openxmlformats.org/officeDocument/2006/customXml" ds:itemID="{3C91AA78-63BB-425C-A40D-CD96C1352245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3485</TotalTime>
  <Words>1558</Words>
  <Application>Microsoft Office PowerPoint</Application>
  <PresentationFormat>On-screen Show (4:3)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Arial Bold</vt:lpstr>
      <vt:lpstr>brandon-grotesque</vt:lpstr>
      <vt:lpstr>Calibri</vt:lpstr>
      <vt:lpstr>Calibri Light</vt:lpstr>
      <vt:lpstr>Symbol</vt:lpstr>
      <vt:lpstr>system-ui</vt:lpstr>
      <vt:lpstr>Times New Roman</vt:lpstr>
      <vt:lpstr>Office Theme</vt:lpstr>
      <vt:lpstr>Custom Design</vt:lpstr>
      <vt:lpstr>Sex &amp; healthy relationships: Welcome to new arrivals</vt:lpstr>
      <vt:lpstr>Charles Dewa, Sexual Health Promotion Practitioner Delivered in partnership with the Red Cross, Derby</vt:lpstr>
      <vt:lpstr>My role as Practitioner for ethnically diverse communities… </vt:lpstr>
      <vt:lpstr>Derby new arrival alliance</vt:lpstr>
      <vt:lpstr>Group agreement</vt:lpstr>
      <vt:lpstr>PowerPoint Presentation</vt:lpstr>
      <vt:lpstr>Religious influences on sexual expression</vt:lpstr>
      <vt:lpstr>Regional and ethnic diversity</vt:lpstr>
      <vt:lpstr>Media influences on sexual expectations</vt:lpstr>
      <vt:lpstr>PowerPoint Presentation</vt:lpstr>
      <vt:lpstr>Sexual consent laws in the UK</vt:lpstr>
      <vt:lpstr>PowerPoint Presentation</vt:lpstr>
      <vt:lpstr>PowerPoint Presentation</vt:lpstr>
      <vt:lpstr>PowerPoint Presentation</vt:lpstr>
      <vt:lpstr>PowerPoint Presentation</vt:lpstr>
      <vt:lpstr>Domestic violence and abuse </vt:lpstr>
      <vt:lpstr>PowerPoint Presentation</vt:lpstr>
      <vt:lpstr> Reckless Transmission of HIV Laws     in the UK  Legal Framework in England and Wales </vt:lpstr>
      <vt:lpstr>Conditions for Reckless Transmission Prosecution </vt:lpstr>
      <vt:lpstr>Relationships &amp; the law in UK, please consider:</vt:lpstr>
      <vt:lpstr>PowerPoint Presentation</vt:lpstr>
      <vt:lpstr>Equality Act 2010 </vt:lpstr>
      <vt:lpstr>PowerPoint Presentation</vt:lpstr>
      <vt:lpstr>DBS : Disclosure and Barring Service</vt:lpstr>
      <vt:lpstr>...in summary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 LOVE NOT FLU</dc:title>
  <dc:creator>Microsoft Office User</dc:creator>
  <cp:lastModifiedBy>DEWA, Charles (DERBYSHIRE COMMUNITY HEALTH SERVICES NHS FOUNDATION TRUST)</cp:lastModifiedBy>
  <cp:revision>53</cp:revision>
  <cp:lastPrinted>2019-08-06T14:25:39Z</cp:lastPrinted>
  <dcterms:created xsi:type="dcterms:W3CDTF">2019-08-06T14:18:55Z</dcterms:created>
  <dcterms:modified xsi:type="dcterms:W3CDTF">2025-08-27T13:30:43Z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0x01010036C95CD6BF1A2549978D78CAF56BDD26</vt:lpwstr>
  </property>
</Properties>
</file>