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3"/>
  </p:sldMasterIdLst>
  <p:sldIdLst>
    <p:sldId id="260" r:id="rId4"/>
    <p:sldId id="261" r:id="rId5"/>
    <p:sldId id="265" r:id="rId6"/>
    <p:sldId id="266" r:id="rId7"/>
    <p:sldId id="269" r:id="rId8"/>
    <p:sldId id="278" r:id="rId9"/>
    <p:sldId id="271" r:id="rId10"/>
    <p:sldId id="274" r:id="rId11"/>
    <p:sldId id="275" r:id="rId12"/>
    <p:sldId id="276" r:id="rId13"/>
    <p:sldId id="277" r:id="rId14"/>
    <p:sldId id="272" r:id="rId15"/>
    <p:sldId id="273" r:id="rId16"/>
    <p:sldId id="270" r:id="rId17"/>
    <p:sldId id="279" r:id="rId18"/>
    <p:sldId id="280" r:id="rId19"/>
    <p:sldId id="262" r:id="rId20"/>
    <p:sldId id="263" r:id="rId21"/>
    <p:sldId id="264" r:id="rId22"/>
    <p:sldId id="28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529CFC-792D-704B-979E-BA0CBC332469}" v="126" dt="2024-01-23T19:32:44.3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00"/>
    <p:restoredTop sz="94626"/>
  </p:normalViewPr>
  <p:slideViewPr>
    <p:cSldViewPr snapToGrid="0">
      <p:cViewPr varScale="1">
        <p:scale>
          <a:sx n="78" d="100"/>
          <a:sy n="78" d="100"/>
        </p:scale>
        <p:origin x="41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ustomXml" Target="../customXml/item3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9798E-90C4-48E6-B39B-37FF65347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79500"/>
            <a:ext cx="7797799" cy="2138400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D95C8C-0A7F-40D9-A690-3D5898EFF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8350" y="4113213"/>
            <a:ext cx="5575300" cy="1655762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322F3-E47A-4D6E-96A8-AB5C73BA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BF5CE-9E66-4FD5-949F-34E11607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DAB7A-4032-416A-B04E-1F4878912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C0CAB-6A03-4C6A-9FAA-219847753628}"/>
              </a:ext>
            </a:extLst>
          </p:cNvPr>
          <p:cNvCxnSpPr>
            <a:cxnSpLocks/>
          </p:cNvCxnSpPr>
          <p:nvPr/>
        </p:nvCxnSpPr>
        <p:spPr>
          <a:xfrm>
            <a:off x="5826000" y="369087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982E0B2-AA9C-441C-A08E-A9DF9CF12116}"/>
              </a:ext>
            </a:extLst>
          </p:cNvPr>
          <p:cNvGrpSpPr/>
          <p:nvPr/>
        </p:nvGrpSpPr>
        <p:grpSpPr>
          <a:xfrm>
            <a:off x="9728046" y="4869342"/>
            <a:ext cx="1623711" cy="630920"/>
            <a:chOff x="9588346" y="4824892"/>
            <a:chExt cx="1623711" cy="63092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A2E074-C10D-4C57-AB72-B631E4D77102}"/>
                </a:ext>
              </a:extLst>
            </p:cNvPr>
            <p:cNvSpPr/>
            <p:nvPr/>
          </p:nvSpPr>
          <p:spPr>
            <a:xfrm rot="2700000" flipH="1">
              <a:off x="10267789" y="4452443"/>
              <a:ext cx="571820" cy="1316717"/>
            </a:xfrm>
            <a:custGeom>
              <a:avLst/>
              <a:gdLst>
                <a:gd name="connsiteX0" fmla="*/ 282417 w 571820"/>
                <a:gd name="connsiteY0" fmla="*/ 0 h 1316717"/>
                <a:gd name="connsiteX1" fmla="*/ 285910 w 571820"/>
                <a:gd name="connsiteY1" fmla="*/ 3175 h 1316717"/>
                <a:gd name="connsiteX2" fmla="*/ 287393 w 571820"/>
                <a:gd name="connsiteY2" fmla="*/ 1827 h 1316717"/>
                <a:gd name="connsiteX3" fmla="*/ 289403 w 571820"/>
                <a:gd name="connsiteY3" fmla="*/ 0 h 1316717"/>
                <a:gd name="connsiteX4" fmla="*/ 289403 w 571820"/>
                <a:gd name="connsiteY4" fmla="*/ 6349 h 1316717"/>
                <a:gd name="connsiteX5" fmla="*/ 309203 w 571820"/>
                <a:gd name="connsiteY5" fmla="*/ 24345 h 1316717"/>
                <a:gd name="connsiteX6" fmla="*/ 571820 w 571820"/>
                <a:gd name="connsiteY6" fmla="*/ 658359 h 1316717"/>
                <a:gd name="connsiteX7" fmla="*/ 309203 w 571820"/>
                <a:gd name="connsiteY7" fmla="*/ 1292372 h 1316717"/>
                <a:gd name="connsiteX8" fmla="*/ 289403 w 571820"/>
                <a:gd name="connsiteY8" fmla="*/ 1310368 h 1316717"/>
                <a:gd name="connsiteX9" fmla="*/ 289403 w 571820"/>
                <a:gd name="connsiteY9" fmla="*/ 1316717 h 1316717"/>
                <a:gd name="connsiteX10" fmla="*/ 287393 w 571820"/>
                <a:gd name="connsiteY10" fmla="*/ 1314890 h 1316717"/>
                <a:gd name="connsiteX11" fmla="*/ 285910 w 571820"/>
                <a:gd name="connsiteY11" fmla="*/ 1313542 h 1316717"/>
                <a:gd name="connsiteX12" fmla="*/ 282417 w 571820"/>
                <a:gd name="connsiteY12" fmla="*/ 1316717 h 1316717"/>
                <a:gd name="connsiteX13" fmla="*/ 282417 w 571820"/>
                <a:gd name="connsiteY13" fmla="*/ 1310367 h 1316717"/>
                <a:gd name="connsiteX14" fmla="*/ 262617 w 571820"/>
                <a:gd name="connsiteY14" fmla="*/ 1292372 h 1316717"/>
                <a:gd name="connsiteX15" fmla="*/ 0 w 571820"/>
                <a:gd name="connsiteY15" fmla="*/ 658358 h 1316717"/>
                <a:gd name="connsiteX16" fmla="*/ 262617 w 571820"/>
                <a:gd name="connsiteY16" fmla="*/ 24345 h 1316717"/>
                <a:gd name="connsiteX17" fmla="*/ 282417 w 571820"/>
                <a:gd name="connsiteY17" fmla="*/ 6349 h 13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820" h="1316717">
                  <a:moveTo>
                    <a:pt x="282417" y="0"/>
                  </a:moveTo>
                  <a:lnTo>
                    <a:pt x="285910" y="3175"/>
                  </a:lnTo>
                  <a:lnTo>
                    <a:pt x="287393" y="1827"/>
                  </a:lnTo>
                  <a:lnTo>
                    <a:pt x="289403" y="0"/>
                  </a:lnTo>
                  <a:lnTo>
                    <a:pt x="289403" y="6349"/>
                  </a:lnTo>
                  <a:lnTo>
                    <a:pt x="309203" y="24345"/>
                  </a:lnTo>
                  <a:cubicBezTo>
                    <a:pt x="471461" y="186603"/>
                    <a:pt x="571820" y="410761"/>
                    <a:pt x="571820" y="658359"/>
                  </a:cubicBezTo>
                  <a:cubicBezTo>
                    <a:pt x="571820" y="905956"/>
                    <a:pt x="471461" y="1130114"/>
                    <a:pt x="309203" y="1292372"/>
                  </a:cubicBezTo>
                  <a:lnTo>
                    <a:pt x="289403" y="1310368"/>
                  </a:lnTo>
                  <a:lnTo>
                    <a:pt x="289403" y="1316717"/>
                  </a:lnTo>
                  <a:lnTo>
                    <a:pt x="287393" y="1314890"/>
                  </a:lnTo>
                  <a:lnTo>
                    <a:pt x="285910" y="1313542"/>
                  </a:lnTo>
                  <a:lnTo>
                    <a:pt x="282417" y="1316717"/>
                  </a:lnTo>
                  <a:lnTo>
                    <a:pt x="282417" y="1310367"/>
                  </a:lnTo>
                  <a:lnTo>
                    <a:pt x="262617" y="1292372"/>
                  </a:lnTo>
                  <a:cubicBezTo>
                    <a:pt x="100359" y="1130113"/>
                    <a:pt x="0" y="905956"/>
                    <a:pt x="0" y="658358"/>
                  </a:cubicBezTo>
                  <a:cubicBezTo>
                    <a:pt x="0" y="410761"/>
                    <a:pt x="100359" y="186603"/>
                    <a:pt x="262617" y="24345"/>
                  </a:cubicBezTo>
                  <a:lnTo>
                    <a:pt x="282417" y="6349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37EB3-1772-4BA8-A95A-E5DBDFEA32B0}"/>
                </a:ext>
              </a:extLst>
            </p:cNvPr>
            <p:cNvGrpSpPr/>
            <p:nvPr/>
          </p:nvGrpSpPr>
          <p:grpSpPr>
            <a:xfrm rot="2700000" flipH="1">
              <a:off x="10112436" y="4359902"/>
              <a:ext cx="571820" cy="1620000"/>
              <a:chOff x="8482785" y="4330454"/>
              <a:chExt cx="571820" cy="162000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1F47AC1-63D0-47F3-9728-1A0A0543494B}"/>
                  </a:ext>
                </a:extLst>
              </p:cNvPr>
              <p:cNvSpPr/>
              <p:nvPr/>
            </p:nvSpPr>
            <p:spPr>
              <a:xfrm>
                <a:off x="8482785" y="4333632"/>
                <a:ext cx="571820" cy="1311956"/>
              </a:xfrm>
              <a:custGeom>
                <a:avLst/>
                <a:gdLst>
                  <a:gd name="connsiteX0" fmla="*/ 282417 w 571820"/>
                  <a:gd name="connsiteY0" fmla="*/ 0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82417 w 571820"/>
                  <a:gd name="connsiteY0" fmla="*/ 6349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17" fmla="*/ 282417 w 571820"/>
                  <a:gd name="connsiteY17" fmla="*/ 6349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289403 w 571820"/>
                  <a:gd name="connsiteY4" fmla="*/ 6349 h 1316717"/>
                  <a:gd name="connsiteX5" fmla="*/ 309203 w 571820"/>
                  <a:gd name="connsiteY5" fmla="*/ 24345 h 1316717"/>
                  <a:gd name="connsiteX6" fmla="*/ 571820 w 571820"/>
                  <a:gd name="connsiteY6" fmla="*/ 658359 h 1316717"/>
                  <a:gd name="connsiteX7" fmla="*/ 309203 w 571820"/>
                  <a:gd name="connsiteY7" fmla="*/ 1292372 h 1316717"/>
                  <a:gd name="connsiteX8" fmla="*/ 289403 w 571820"/>
                  <a:gd name="connsiteY8" fmla="*/ 1310368 h 1316717"/>
                  <a:gd name="connsiteX9" fmla="*/ 289403 w 571820"/>
                  <a:gd name="connsiteY9" fmla="*/ 1316717 h 1316717"/>
                  <a:gd name="connsiteX10" fmla="*/ 287393 w 571820"/>
                  <a:gd name="connsiteY10" fmla="*/ 1314890 h 1316717"/>
                  <a:gd name="connsiteX11" fmla="*/ 285910 w 571820"/>
                  <a:gd name="connsiteY11" fmla="*/ 1313542 h 1316717"/>
                  <a:gd name="connsiteX12" fmla="*/ 282417 w 571820"/>
                  <a:gd name="connsiteY12" fmla="*/ 1316717 h 1316717"/>
                  <a:gd name="connsiteX13" fmla="*/ 282417 w 571820"/>
                  <a:gd name="connsiteY13" fmla="*/ 1310367 h 1316717"/>
                  <a:gd name="connsiteX14" fmla="*/ 262617 w 571820"/>
                  <a:gd name="connsiteY14" fmla="*/ 1292372 h 1316717"/>
                  <a:gd name="connsiteX15" fmla="*/ 0 w 571820"/>
                  <a:gd name="connsiteY15" fmla="*/ 658358 h 1316717"/>
                  <a:gd name="connsiteX16" fmla="*/ 262617 w 571820"/>
                  <a:gd name="connsiteY16" fmla="*/ 24345 h 1316717"/>
                  <a:gd name="connsiteX0" fmla="*/ 262617 w 571820"/>
                  <a:gd name="connsiteY0" fmla="*/ 24345 h 1316717"/>
                  <a:gd name="connsiteX1" fmla="*/ 285910 w 571820"/>
                  <a:gd name="connsiteY1" fmla="*/ 3175 h 1316717"/>
                  <a:gd name="connsiteX2" fmla="*/ 287393 w 571820"/>
                  <a:gd name="connsiteY2" fmla="*/ 1827 h 1316717"/>
                  <a:gd name="connsiteX3" fmla="*/ 289403 w 571820"/>
                  <a:gd name="connsiteY3" fmla="*/ 0 h 1316717"/>
                  <a:gd name="connsiteX4" fmla="*/ 309203 w 571820"/>
                  <a:gd name="connsiteY4" fmla="*/ 24345 h 1316717"/>
                  <a:gd name="connsiteX5" fmla="*/ 571820 w 571820"/>
                  <a:gd name="connsiteY5" fmla="*/ 658359 h 1316717"/>
                  <a:gd name="connsiteX6" fmla="*/ 309203 w 571820"/>
                  <a:gd name="connsiteY6" fmla="*/ 1292372 h 1316717"/>
                  <a:gd name="connsiteX7" fmla="*/ 289403 w 571820"/>
                  <a:gd name="connsiteY7" fmla="*/ 1310368 h 1316717"/>
                  <a:gd name="connsiteX8" fmla="*/ 289403 w 571820"/>
                  <a:gd name="connsiteY8" fmla="*/ 1316717 h 1316717"/>
                  <a:gd name="connsiteX9" fmla="*/ 287393 w 571820"/>
                  <a:gd name="connsiteY9" fmla="*/ 1314890 h 1316717"/>
                  <a:gd name="connsiteX10" fmla="*/ 285910 w 571820"/>
                  <a:gd name="connsiteY10" fmla="*/ 1313542 h 1316717"/>
                  <a:gd name="connsiteX11" fmla="*/ 282417 w 571820"/>
                  <a:gd name="connsiteY11" fmla="*/ 1316717 h 1316717"/>
                  <a:gd name="connsiteX12" fmla="*/ 282417 w 571820"/>
                  <a:gd name="connsiteY12" fmla="*/ 1310367 h 1316717"/>
                  <a:gd name="connsiteX13" fmla="*/ 262617 w 571820"/>
                  <a:gd name="connsiteY13" fmla="*/ 1292372 h 1316717"/>
                  <a:gd name="connsiteX14" fmla="*/ 0 w 571820"/>
                  <a:gd name="connsiteY14" fmla="*/ 658358 h 1316717"/>
                  <a:gd name="connsiteX15" fmla="*/ 262617 w 571820"/>
                  <a:gd name="connsiteY15" fmla="*/ 24345 h 1316717"/>
                  <a:gd name="connsiteX0" fmla="*/ 262617 w 571820"/>
                  <a:gd name="connsiteY0" fmla="*/ 22518 h 1314890"/>
                  <a:gd name="connsiteX1" fmla="*/ 285910 w 571820"/>
                  <a:gd name="connsiteY1" fmla="*/ 1348 h 1314890"/>
                  <a:gd name="connsiteX2" fmla="*/ 287393 w 571820"/>
                  <a:gd name="connsiteY2" fmla="*/ 0 h 1314890"/>
                  <a:gd name="connsiteX3" fmla="*/ 309203 w 571820"/>
                  <a:gd name="connsiteY3" fmla="*/ 22518 h 1314890"/>
                  <a:gd name="connsiteX4" fmla="*/ 571820 w 571820"/>
                  <a:gd name="connsiteY4" fmla="*/ 656532 h 1314890"/>
                  <a:gd name="connsiteX5" fmla="*/ 309203 w 571820"/>
                  <a:gd name="connsiteY5" fmla="*/ 1290545 h 1314890"/>
                  <a:gd name="connsiteX6" fmla="*/ 289403 w 571820"/>
                  <a:gd name="connsiteY6" fmla="*/ 1308541 h 1314890"/>
                  <a:gd name="connsiteX7" fmla="*/ 289403 w 571820"/>
                  <a:gd name="connsiteY7" fmla="*/ 1314890 h 1314890"/>
                  <a:gd name="connsiteX8" fmla="*/ 287393 w 571820"/>
                  <a:gd name="connsiteY8" fmla="*/ 1313063 h 1314890"/>
                  <a:gd name="connsiteX9" fmla="*/ 285910 w 571820"/>
                  <a:gd name="connsiteY9" fmla="*/ 1311715 h 1314890"/>
                  <a:gd name="connsiteX10" fmla="*/ 282417 w 571820"/>
                  <a:gd name="connsiteY10" fmla="*/ 1314890 h 1314890"/>
                  <a:gd name="connsiteX11" fmla="*/ 282417 w 571820"/>
                  <a:gd name="connsiteY11" fmla="*/ 1308540 h 1314890"/>
                  <a:gd name="connsiteX12" fmla="*/ 262617 w 571820"/>
                  <a:gd name="connsiteY12" fmla="*/ 1290545 h 1314890"/>
                  <a:gd name="connsiteX13" fmla="*/ 0 w 571820"/>
                  <a:gd name="connsiteY13" fmla="*/ 656531 h 1314890"/>
                  <a:gd name="connsiteX14" fmla="*/ 262617 w 571820"/>
                  <a:gd name="connsiteY14" fmla="*/ 22518 h 1314890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82417 w 571820"/>
                  <a:gd name="connsiteY10" fmla="*/ 1307192 h 1313542"/>
                  <a:gd name="connsiteX11" fmla="*/ 262617 w 571820"/>
                  <a:gd name="connsiteY11" fmla="*/ 1289197 h 1313542"/>
                  <a:gd name="connsiteX12" fmla="*/ 0 w 571820"/>
                  <a:gd name="connsiteY12" fmla="*/ 655183 h 1313542"/>
                  <a:gd name="connsiteX13" fmla="*/ 262617 w 571820"/>
                  <a:gd name="connsiteY13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82417 w 571820"/>
                  <a:gd name="connsiteY9" fmla="*/ 1313542 h 1313542"/>
                  <a:gd name="connsiteX10" fmla="*/ 262617 w 571820"/>
                  <a:gd name="connsiteY10" fmla="*/ 1289197 h 1313542"/>
                  <a:gd name="connsiteX11" fmla="*/ 0 w 571820"/>
                  <a:gd name="connsiteY11" fmla="*/ 655183 h 1313542"/>
                  <a:gd name="connsiteX12" fmla="*/ 262617 w 571820"/>
                  <a:gd name="connsiteY12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85910 w 571820"/>
                  <a:gd name="connsiteY8" fmla="*/ 1310367 h 1313542"/>
                  <a:gd name="connsiteX9" fmla="*/ 262617 w 571820"/>
                  <a:gd name="connsiteY9" fmla="*/ 1289197 h 1313542"/>
                  <a:gd name="connsiteX10" fmla="*/ 0 w 571820"/>
                  <a:gd name="connsiteY10" fmla="*/ 655183 h 1313542"/>
                  <a:gd name="connsiteX11" fmla="*/ 262617 w 571820"/>
                  <a:gd name="connsiteY11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87393 w 571820"/>
                  <a:gd name="connsiteY7" fmla="*/ 1311715 h 1313542"/>
                  <a:gd name="connsiteX8" fmla="*/ 262617 w 571820"/>
                  <a:gd name="connsiteY8" fmla="*/ 1289197 h 1313542"/>
                  <a:gd name="connsiteX9" fmla="*/ 0 w 571820"/>
                  <a:gd name="connsiteY9" fmla="*/ 655183 h 1313542"/>
                  <a:gd name="connsiteX10" fmla="*/ 262617 w 571820"/>
                  <a:gd name="connsiteY10" fmla="*/ 21170 h 1313542"/>
                  <a:gd name="connsiteX0" fmla="*/ 262617 w 571820"/>
                  <a:gd name="connsiteY0" fmla="*/ 21170 h 1313542"/>
                  <a:gd name="connsiteX1" fmla="*/ 285910 w 571820"/>
                  <a:gd name="connsiteY1" fmla="*/ 0 h 1313542"/>
                  <a:gd name="connsiteX2" fmla="*/ 309203 w 571820"/>
                  <a:gd name="connsiteY2" fmla="*/ 21170 h 1313542"/>
                  <a:gd name="connsiteX3" fmla="*/ 571820 w 571820"/>
                  <a:gd name="connsiteY3" fmla="*/ 655184 h 1313542"/>
                  <a:gd name="connsiteX4" fmla="*/ 309203 w 571820"/>
                  <a:gd name="connsiteY4" fmla="*/ 1289197 h 1313542"/>
                  <a:gd name="connsiteX5" fmla="*/ 289403 w 571820"/>
                  <a:gd name="connsiteY5" fmla="*/ 1307193 h 1313542"/>
                  <a:gd name="connsiteX6" fmla="*/ 289403 w 571820"/>
                  <a:gd name="connsiteY6" fmla="*/ 1313542 h 1313542"/>
                  <a:gd name="connsiteX7" fmla="*/ 262617 w 571820"/>
                  <a:gd name="connsiteY7" fmla="*/ 1289197 h 1313542"/>
                  <a:gd name="connsiteX8" fmla="*/ 0 w 571820"/>
                  <a:gd name="connsiteY8" fmla="*/ 655183 h 1313542"/>
                  <a:gd name="connsiteX9" fmla="*/ 262617 w 571820"/>
                  <a:gd name="connsiteY9" fmla="*/ 21170 h 1313542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9403 w 571820"/>
                  <a:gd name="connsiteY5" fmla="*/ 1307193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64739"/>
                  <a:gd name="connsiteX1" fmla="*/ 285910 w 571820"/>
                  <a:gd name="connsiteY1" fmla="*/ 0 h 1364739"/>
                  <a:gd name="connsiteX2" fmla="*/ 309203 w 571820"/>
                  <a:gd name="connsiteY2" fmla="*/ 21170 h 1364739"/>
                  <a:gd name="connsiteX3" fmla="*/ 571820 w 571820"/>
                  <a:gd name="connsiteY3" fmla="*/ 655184 h 1364739"/>
                  <a:gd name="connsiteX4" fmla="*/ 309203 w 571820"/>
                  <a:gd name="connsiteY4" fmla="*/ 1289197 h 1364739"/>
                  <a:gd name="connsiteX5" fmla="*/ 285832 w 571820"/>
                  <a:gd name="connsiteY5" fmla="*/ 1311956 h 1364739"/>
                  <a:gd name="connsiteX6" fmla="*/ 177485 w 571820"/>
                  <a:gd name="connsiteY6" fmla="*/ 1364739 h 1364739"/>
                  <a:gd name="connsiteX7" fmla="*/ 262617 w 571820"/>
                  <a:gd name="connsiteY7" fmla="*/ 1289197 h 1364739"/>
                  <a:gd name="connsiteX8" fmla="*/ 0 w 571820"/>
                  <a:gd name="connsiteY8" fmla="*/ 655183 h 1364739"/>
                  <a:gd name="connsiteX9" fmla="*/ 262617 w 571820"/>
                  <a:gd name="connsiteY9" fmla="*/ 21170 h 1364739"/>
                  <a:gd name="connsiteX0" fmla="*/ 262617 w 571820"/>
                  <a:gd name="connsiteY0" fmla="*/ 21170 h 1311956"/>
                  <a:gd name="connsiteX1" fmla="*/ 285910 w 571820"/>
                  <a:gd name="connsiteY1" fmla="*/ 0 h 1311956"/>
                  <a:gd name="connsiteX2" fmla="*/ 309203 w 571820"/>
                  <a:gd name="connsiteY2" fmla="*/ 21170 h 1311956"/>
                  <a:gd name="connsiteX3" fmla="*/ 571820 w 571820"/>
                  <a:gd name="connsiteY3" fmla="*/ 655184 h 1311956"/>
                  <a:gd name="connsiteX4" fmla="*/ 309203 w 571820"/>
                  <a:gd name="connsiteY4" fmla="*/ 1289197 h 1311956"/>
                  <a:gd name="connsiteX5" fmla="*/ 285832 w 571820"/>
                  <a:gd name="connsiteY5" fmla="*/ 1311956 h 1311956"/>
                  <a:gd name="connsiteX6" fmla="*/ 262617 w 571820"/>
                  <a:gd name="connsiteY6" fmla="*/ 1289197 h 1311956"/>
                  <a:gd name="connsiteX7" fmla="*/ 0 w 571820"/>
                  <a:gd name="connsiteY7" fmla="*/ 655183 h 1311956"/>
                  <a:gd name="connsiteX8" fmla="*/ 262617 w 571820"/>
                  <a:gd name="connsiteY8" fmla="*/ 21170 h 1311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1820" h="1311956">
                    <a:moveTo>
                      <a:pt x="262617" y="21170"/>
                    </a:moveTo>
                    <a:lnTo>
                      <a:pt x="285910" y="0"/>
                    </a:lnTo>
                    <a:lnTo>
                      <a:pt x="309203" y="21170"/>
                    </a:lnTo>
                    <a:cubicBezTo>
                      <a:pt x="471461" y="183428"/>
                      <a:pt x="571820" y="407586"/>
                      <a:pt x="571820" y="655184"/>
                    </a:cubicBezTo>
                    <a:cubicBezTo>
                      <a:pt x="571820" y="902781"/>
                      <a:pt x="471461" y="1126939"/>
                      <a:pt x="309203" y="1289197"/>
                    </a:cubicBezTo>
                    <a:lnTo>
                      <a:pt x="285832" y="1311956"/>
                    </a:lnTo>
                    <a:lnTo>
                      <a:pt x="262617" y="1289197"/>
                    </a:lnTo>
                    <a:cubicBezTo>
                      <a:pt x="100359" y="1126938"/>
                      <a:pt x="0" y="902781"/>
                      <a:pt x="0" y="655183"/>
                    </a:cubicBezTo>
                    <a:cubicBezTo>
                      <a:pt x="0" y="407586"/>
                      <a:pt x="100359" y="183428"/>
                      <a:pt x="262617" y="21170"/>
                    </a:cubicBez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03A57D6-0C36-4560-A08A-16768551EF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8695" y="4330454"/>
                <a:ext cx="0" cy="162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19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B794F-0C7D-47A6-A355-9B54F3A08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18BEFC-5F95-43C3-A662-CF24426CB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500" y="1790700"/>
            <a:ext cx="10026650" cy="3978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20A41-C226-41AB-8766-C9BF3E9B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795E9-017B-4505-810D-A5F553A5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A1BD-3429-4C11-B230-8AD083EC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2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11CA2-18BF-408B-A40C-B43A0A7B80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99079" y="1079500"/>
            <a:ext cx="1292662" cy="4689476"/>
          </a:xfrm>
        </p:spPr>
        <p:txBody>
          <a:bodyPr vert="eaVer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E424B6-12FC-41A1-AF7C-7E3931D97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79499" y="1079500"/>
            <a:ext cx="8495943" cy="46894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F957-F921-48CF-97FE-91190C1AE9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F49D-6E0C-47F7-BAAD-A427913DC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8A122-F390-46CF-BECF-3AE05CA5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67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217A-A229-4751-8D09-0CAD914F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DEA33-60C3-4B28-B3EF-E93D6D46A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D3B28-C66B-4279-AB67-2BC1D01239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8FF39-A0DA-4F77-9297-B83C86B57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7D65A-9D4E-42F6-A8BF-1EEAFB180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6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17BB-B242-4CC6-887C-83E08CE2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2252663"/>
            <a:ext cx="4457700" cy="2349500"/>
          </a:xfrm>
        </p:spPr>
        <p:txBody>
          <a:bodyPr anchor="ctr" anchorCtr="0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95823-EA83-493F-8FEC-C72B5B9CF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800" y="2252664"/>
            <a:ext cx="4451348" cy="2349500"/>
          </a:xfrm>
        </p:spPr>
        <p:txBody>
          <a:bodyPr anchor="ctr" anchorCtr="0"/>
          <a:lstStyle>
            <a:lvl1pPr marL="0" indent="0">
              <a:buNone/>
              <a:defRPr sz="2400" i="1">
                <a:solidFill>
                  <a:schemeClr val="tx1">
                    <a:alpha val="7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8E54-36BB-4AB4-BE1F-5FA8207BEA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53A6A-C55A-40A1-A3BB-DB417047F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6E656-7AC0-4BD3-AFE5-4B5122E2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ABE19D-0B51-4388-93D1-0CD6B767115D}"/>
              </a:ext>
            </a:extLst>
          </p:cNvPr>
          <p:cNvGrpSpPr/>
          <p:nvPr/>
        </p:nvGrpSpPr>
        <p:grpSpPr>
          <a:xfrm>
            <a:off x="999771" y="932104"/>
            <a:ext cx="913428" cy="1032464"/>
            <a:chOff x="999771" y="932104"/>
            <a:chExt cx="913428" cy="103246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6226ED6-7133-4222-9552-0EA4B1B3C9FB}"/>
                </a:ext>
              </a:extLst>
            </p:cNvPr>
            <p:cNvGrpSpPr/>
            <p:nvPr/>
          </p:nvGrpSpPr>
          <p:grpSpPr>
            <a:xfrm rot="8100000" flipV="1">
              <a:off x="1047457" y="1290386"/>
              <a:ext cx="865742" cy="628383"/>
              <a:chOff x="558167" y="958515"/>
              <a:chExt cx="865742" cy="628383"/>
            </a:xfrm>
            <a:solidFill>
              <a:schemeClr val="accent3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E810E40-D42F-4034-93BA-54446465D20B}"/>
                  </a:ext>
                </a:extLst>
              </p:cNvPr>
              <p:cNvSpPr/>
              <p:nvPr/>
            </p:nvSpPr>
            <p:spPr>
              <a:xfrm rot="8100000" flipH="1">
                <a:off x="558167" y="1122160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0F6BFC2-CA89-42B8-8A5A-E9F26BA87FBB}"/>
                  </a:ext>
                </a:extLst>
              </p:cNvPr>
              <p:cNvSpPr/>
              <p:nvPr/>
            </p:nvSpPr>
            <p:spPr>
              <a:xfrm rot="5400000" flipH="1">
                <a:off x="959170" y="95851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A36485-DC1D-48C9-91B2-425DBC66D471}"/>
                </a:ext>
              </a:extLst>
            </p:cNvPr>
            <p:cNvGrpSpPr/>
            <p:nvPr/>
          </p:nvGrpSpPr>
          <p:grpSpPr>
            <a:xfrm rot="10800000" flipH="1" flipV="1">
              <a:off x="999771" y="932104"/>
              <a:ext cx="864005" cy="1032464"/>
              <a:chOff x="2207971" y="2384401"/>
              <a:chExt cx="864005" cy="1032464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CF276E-196C-4923-B7D1-48A8E6A1669C}"/>
                  </a:ext>
                </a:extLst>
              </p:cNvPr>
              <p:cNvSpPr/>
              <p:nvPr/>
            </p:nvSpPr>
            <p:spPr>
              <a:xfrm rot="13500000">
                <a:off x="2207971" y="2856305"/>
                <a:ext cx="464739" cy="464739"/>
              </a:xfrm>
              <a:custGeom>
                <a:avLst/>
                <a:gdLst>
                  <a:gd name="connsiteX0" fmla="*/ 464132 w 464739"/>
                  <a:gd name="connsiteY0" fmla="*/ 463881 h 464739"/>
                  <a:gd name="connsiteX1" fmla="*/ 463891 w 464739"/>
                  <a:gd name="connsiteY1" fmla="*/ 463892 h 464739"/>
                  <a:gd name="connsiteX2" fmla="*/ 463880 w 464739"/>
                  <a:gd name="connsiteY2" fmla="*/ 464132 h 464739"/>
                  <a:gd name="connsiteX3" fmla="*/ 463651 w 464739"/>
                  <a:gd name="connsiteY3" fmla="*/ 463904 h 464739"/>
                  <a:gd name="connsiteX4" fmla="*/ 446142 w 464739"/>
                  <a:gd name="connsiteY4" fmla="*/ 464739 h 464739"/>
                  <a:gd name="connsiteX5" fmla="*/ 130673 w 464739"/>
                  <a:gd name="connsiteY5" fmla="*/ 334067 h 464739"/>
                  <a:gd name="connsiteX6" fmla="*/ 0 w 464739"/>
                  <a:gd name="connsiteY6" fmla="*/ 18597 h 464739"/>
                  <a:gd name="connsiteX7" fmla="*/ 836 w 464739"/>
                  <a:gd name="connsiteY7" fmla="*/ 1089 h 464739"/>
                  <a:gd name="connsiteX8" fmla="*/ 607 w 464739"/>
                  <a:gd name="connsiteY8" fmla="*/ 859 h 464739"/>
                  <a:gd name="connsiteX9" fmla="*/ 848 w 464739"/>
                  <a:gd name="connsiteY9" fmla="*/ 848 h 464739"/>
                  <a:gd name="connsiteX10" fmla="*/ 859 w 464739"/>
                  <a:gd name="connsiteY10" fmla="*/ 607 h 464739"/>
                  <a:gd name="connsiteX11" fmla="*/ 1089 w 464739"/>
                  <a:gd name="connsiteY11" fmla="*/ 836 h 464739"/>
                  <a:gd name="connsiteX12" fmla="*/ 18597 w 464739"/>
                  <a:gd name="connsiteY12" fmla="*/ 0 h 464739"/>
                  <a:gd name="connsiteX13" fmla="*/ 334067 w 464739"/>
                  <a:gd name="connsiteY13" fmla="*/ 130672 h 464739"/>
                  <a:gd name="connsiteX14" fmla="*/ 464739 w 464739"/>
                  <a:gd name="connsiteY14" fmla="*/ 446142 h 464739"/>
                  <a:gd name="connsiteX15" fmla="*/ 463903 w 464739"/>
                  <a:gd name="connsiteY15" fmla="*/ 463652 h 46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9" h="464739">
                    <a:moveTo>
                      <a:pt x="464132" y="463881"/>
                    </a:moveTo>
                    <a:lnTo>
                      <a:pt x="463891" y="463892"/>
                    </a:lnTo>
                    <a:lnTo>
                      <a:pt x="463880" y="464132"/>
                    </a:lnTo>
                    <a:lnTo>
                      <a:pt x="463651" y="463904"/>
                    </a:lnTo>
                    <a:lnTo>
                      <a:pt x="446142" y="464739"/>
                    </a:lnTo>
                    <a:cubicBezTo>
                      <a:pt x="331965" y="464739"/>
                      <a:pt x="217787" y="421182"/>
                      <a:pt x="130673" y="334067"/>
                    </a:cubicBezTo>
                    <a:cubicBezTo>
                      <a:pt x="43558" y="246953"/>
                      <a:pt x="1" y="132775"/>
                      <a:pt x="0" y="18597"/>
                    </a:cubicBezTo>
                    <a:lnTo>
                      <a:pt x="836" y="1089"/>
                    </a:lnTo>
                    <a:lnTo>
                      <a:pt x="607" y="859"/>
                    </a:lnTo>
                    <a:lnTo>
                      <a:pt x="848" y="848"/>
                    </a:lnTo>
                    <a:lnTo>
                      <a:pt x="859" y="607"/>
                    </a:lnTo>
                    <a:lnTo>
                      <a:pt x="1089" y="836"/>
                    </a:lnTo>
                    <a:lnTo>
                      <a:pt x="18597" y="0"/>
                    </a:lnTo>
                    <a:cubicBezTo>
                      <a:pt x="132775" y="0"/>
                      <a:pt x="246952" y="43557"/>
                      <a:pt x="334067" y="130672"/>
                    </a:cubicBezTo>
                    <a:cubicBezTo>
                      <a:pt x="421182" y="217787"/>
                      <a:pt x="464739" y="331964"/>
                      <a:pt x="464739" y="446142"/>
                    </a:cubicBezTo>
                    <a:lnTo>
                      <a:pt x="463903" y="463652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FE3686C-DFF6-4995-81B8-FA38F5BB0401}"/>
                  </a:ext>
                </a:extLst>
              </p:cNvPr>
              <p:cNvSpPr/>
              <p:nvPr/>
            </p:nvSpPr>
            <p:spPr>
              <a:xfrm rot="10800000">
                <a:off x="2607238" y="2688467"/>
                <a:ext cx="464738" cy="464738"/>
              </a:xfrm>
              <a:custGeom>
                <a:avLst/>
                <a:gdLst>
                  <a:gd name="connsiteX0" fmla="*/ 446142 w 464738"/>
                  <a:gd name="connsiteY0" fmla="*/ 464738 h 464738"/>
                  <a:gd name="connsiteX1" fmla="*/ 130673 w 464738"/>
                  <a:gd name="connsiteY1" fmla="*/ 334066 h 464738"/>
                  <a:gd name="connsiteX2" fmla="*/ 0 w 464738"/>
                  <a:gd name="connsiteY2" fmla="*/ 18596 h 464738"/>
                  <a:gd name="connsiteX3" fmla="*/ 836 w 464738"/>
                  <a:gd name="connsiteY3" fmla="*/ 1089 h 464738"/>
                  <a:gd name="connsiteX4" fmla="*/ 606 w 464738"/>
                  <a:gd name="connsiteY4" fmla="*/ 859 h 464738"/>
                  <a:gd name="connsiteX5" fmla="*/ 848 w 464738"/>
                  <a:gd name="connsiteY5" fmla="*/ 848 h 464738"/>
                  <a:gd name="connsiteX6" fmla="*/ 859 w 464738"/>
                  <a:gd name="connsiteY6" fmla="*/ 606 h 464738"/>
                  <a:gd name="connsiteX7" fmla="*/ 1089 w 464738"/>
                  <a:gd name="connsiteY7" fmla="*/ 836 h 464738"/>
                  <a:gd name="connsiteX8" fmla="*/ 18596 w 464738"/>
                  <a:gd name="connsiteY8" fmla="*/ 0 h 464738"/>
                  <a:gd name="connsiteX9" fmla="*/ 334066 w 464738"/>
                  <a:gd name="connsiteY9" fmla="*/ 130672 h 464738"/>
                  <a:gd name="connsiteX10" fmla="*/ 464738 w 464738"/>
                  <a:gd name="connsiteY10" fmla="*/ 446142 h 464738"/>
                  <a:gd name="connsiteX11" fmla="*/ 463902 w 464738"/>
                  <a:gd name="connsiteY11" fmla="*/ 463650 h 464738"/>
                  <a:gd name="connsiteX12" fmla="*/ 464132 w 464738"/>
                  <a:gd name="connsiteY12" fmla="*/ 463880 h 464738"/>
                  <a:gd name="connsiteX13" fmla="*/ 463891 w 464738"/>
                  <a:gd name="connsiteY13" fmla="*/ 463892 h 464738"/>
                  <a:gd name="connsiteX14" fmla="*/ 463879 w 464738"/>
                  <a:gd name="connsiteY14" fmla="*/ 464132 h 464738"/>
                  <a:gd name="connsiteX15" fmla="*/ 463650 w 464738"/>
                  <a:gd name="connsiteY15" fmla="*/ 463903 h 464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738" h="464738">
                    <a:moveTo>
                      <a:pt x="446142" y="464738"/>
                    </a:moveTo>
                    <a:cubicBezTo>
                      <a:pt x="331965" y="464738"/>
                      <a:pt x="217787" y="421181"/>
                      <a:pt x="130673" y="334066"/>
                    </a:cubicBezTo>
                    <a:cubicBezTo>
                      <a:pt x="43558" y="246952"/>
                      <a:pt x="1" y="132774"/>
                      <a:pt x="0" y="18596"/>
                    </a:cubicBezTo>
                    <a:lnTo>
                      <a:pt x="836" y="1089"/>
                    </a:lnTo>
                    <a:lnTo>
                      <a:pt x="606" y="859"/>
                    </a:lnTo>
                    <a:lnTo>
                      <a:pt x="848" y="848"/>
                    </a:lnTo>
                    <a:lnTo>
                      <a:pt x="859" y="606"/>
                    </a:lnTo>
                    <a:lnTo>
                      <a:pt x="1089" y="836"/>
                    </a:lnTo>
                    <a:lnTo>
                      <a:pt x="18596" y="0"/>
                    </a:lnTo>
                    <a:cubicBezTo>
                      <a:pt x="132774" y="0"/>
                      <a:pt x="246951" y="43557"/>
                      <a:pt x="334066" y="130672"/>
                    </a:cubicBezTo>
                    <a:cubicBezTo>
                      <a:pt x="421181" y="217787"/>
                      <a:pt x="464738" y="331964"/>
                      <a:pt x="464738" y="446142"/>
                    </a:cubicBezTo>
                    <a:lnTo>
                      <a:pt x="463902" y="463650"/>
                    </a:lnTo>
                    <a:lnTo>
                      <a:pt x="464132" y="463880"/>
                    </a:lnTo>
                    <a:lnTo>
                      <a:pt x="463891" y="463892"/>
                    </a:lnTo>
                    <a:lnTo>
                      <a:pt x="463879" y="464132"/>
                    </a:lnTo>
                    <a:lnTo>
                      <a:pt x="463650" y="463903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DCBF653-CCB9-47B2-9DD9-68847A45D82D}"/>
                  </a:ext>
                </a:extLst>
              </p:cNvPr>
              <p:cNvGrpSpPr/>
              <p:nvPr/>
            </p:nvGrpSpPr>
            <p:grpSpPr>
              <a:xfrm>
                <a:off x="2440769" y="2384401"/>
                <a:ext cx="313009" cy="1032464"/>
                <a:chOff x="2440769" y="2384401"/>
                <a:chExt cx="313009" cy="1032464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7F081A1F-C7C9-4907-AAED-B4E9B6497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H="1">
                  <a:off x="2440769" y="2516865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34F8F89A-0719-4D9A-8379-9EEBD72010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8100000" flipH="1">
                  <a:off x="2753778" y="2384401"/>
                  <a:ext cx="0" cy="900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AA5779-FF0F-4ACF-A56C-710A4CDEC8A3}"/>
              </a:ext>
            </a:extLst>
          </p:cNvPr>
          <p:cNvGrpSpPr/>
          <p:nvPr/>
        </p:nvGrpSpPr>
        <p:grpSpPr>
          <a:xfrm>
            <a:off x="1437136" y="649304"/>
            <a:ext cx="388541" cy="388541"/>
            <a:chOff x="5752675" y="5440856"/>
            <a:chExt cx="388541" cy="38854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F0ADB13-4626-4F84-B513-0B58E65C248E}"/>
                </a:ext>
              </a:extLst>
            </p:cNvPr>
            <p:cNvSpPr/>
            <p:nvPr/>
          </p:nvSpPr>
          <p:spPr>
            <a:xfrm rot="10800000">
              <a:off x="5800801" y="5488982"/>
              <a:ext cx="340415" cy="34041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F46BC46-AD78-4932-95BA-D3009154CA7A}"/>
                </a:ext>
              </a:extLst>
            </p:cNvPr>
            <p:cNvSpPr/>
            <p:nvPr/>
          </p:nvSpPr>
          <p:spPr>
            <a:xfrm>
              <a:off x="5752675" y="5440856"/>
              <a:ext cx="340415" cy="34041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38118F0-6EA8-4901-9161-9101C6DDD97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819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013D-A80D-4455-B886-0C34482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9D3AB-20B9-4D90-8106-506F44368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85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9DF39-257F-4C10-A7B4-1AA1C66F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6000" y="1790700"/>
            <a:ext cx="4740150" cy="397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57E5E-B324-4633-AB65-4A53498B9F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2A16D-8423-4C91-B839-F9538025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AD46B-C875-4F91-8991-4A4E5D76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12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170C3-74D3-4445-A879-4F7CF42E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64494-3C1C-49FE-ADB2-6F41CEEA8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E19A6-8340-43A4-9B30-A27DEB9E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9500" y="2525561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9D4B31-0090-483A-BF84-CEA2B22D5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4950" y="1854200"/>
            <a:ext cx="4741200" cy="553998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DB9E9-0BD8-4F85-9342-5C5BA0D35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950" y="2525560"/>
            <a:ext cx="4741200" cy="3243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E3D3E-6168-45C3-BAB4-04FFFB9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8F8D02-7CCF-4321-847A-CD553E52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966368-2A9A-4617-A2A9-E4E9ACD0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7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0855A-C7D7-455F-BD47-AB4221DD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79500"/>
            <a:ext cx="10026650" cy="468947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29F6FD-C2F8-4688-B52A-ED76F48B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358F0F-237C-4F8E-A5A7-48269F70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C3629E-70C3-44A4-A268-2194CD42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44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0232D4-EC56-49D3-B967-D972B5E5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C3171-136A-405F-B1CF-C0DAFAA2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3E7E-BA29-40D2-BE24-10E7F705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40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07EF-706F-47DD-B487-7C3E4EDE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607" y="1011238"/>
            <a:ext cx="3906000" cy="12924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98442-7D9F-4D62-866B-FBA382F0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7200" y="955230"/>
            <a:ext cx="5583193" cy="4813745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4800"/>
            </a:lvl1pPr>
            <a:lvl2pPr marL="0">
              <a:lnSpc>
                <a:spcPct val="100000"/>
              </a:lnSpc>
              <a:defRPr sz="4800"/>
            </a:lvl2pPr>
            <a:lvl3pPr marL="0" indent="0">
              <a:buNone/>
              <a:defRPr sz="2000"/>
            </a:lvl3pPr>
            <a:lvl4pPr marL="0">
              <a:defRPr sz="2000"/>
            </a:lvl4pPr>
            <a:lvl5pPr marL="360000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1DB7-AC43-460E-B3C5-9F8B37D1B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499" y="2664000"/>
            <a:ext cx="3905999" cy="3106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C5DE9-6995-4F6E-AF64-6CE9A677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BC655-2B4D-48CA-90B9-740400332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4A7E0-1D83-4CE0-9FFE-3EEE2B3C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20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F7F85-950A-4BED-AE31-5C85DE4FA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1" y="1011238"/>
            <a:ext cx="3905250" cy="1292662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13A008-3741-4305-8A06-C0D8404A3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31813"/>
            <a:ext cx="6113812" cy="57848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ADC63-3365-4920-AF26-600F4D2EA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500" y="2663825"/>
            <a:ext cx="3905250" cy="310515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161BE-EF8B-4F4D-8197-61442EBC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/>
          <a:lstStyle/>
          <a:p>
            <a:fld id="{64F0E216-BA48-4F04-AC4F-645AA0DD6AC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7897-BFE5-414E-9334-53116988D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BF024-9A20-4B80-976D-420DCCD1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3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00152-D18D-4405-8FB2-5985831B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1011238"/>
            <a:ext cx="10026650" cy="65563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E92E1-0C4A-474E-8E29-8DB404101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500" y="1790700"/>
            <a:ext cx="10026650" cy="397827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2E245-B48B-4526-8D2D-9475E64B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338" y="6401999"/>
            <a:ext cx="2206625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7/8/2025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0FE5C-A494-40F2-A357-786AFFA63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08350" y="6401999"/>
            <a:ext cx="5575300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86A1-EDE2-44D9-A671-F708A6F88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2800" y="6401999"/>
            <a:ext cx="2208212" cy="36933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r">
              <a:defRPr sz="1000" cap="all" spc="300" baseline="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5673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spc="4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25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Tx/>
        <a:buNone/>
        <a:defRPr sz="2000" i="1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25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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3948C33-98DF-6749-C160-CDBFD827028A}"/>
              </a:ext>
            </a:extLst>
          </p:cNvPr>
          <p:cNvSpPr txBox="1"/>
          <p:nvPr/>
        </p:nvSpPr>
        <p:spPr>
          <a:xfrm>
            <a:off x="652462" y="1600199"/>
            <a:ext cx="108870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New Arrivals Alliance Research Launch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317656-988A-191C-268F-9353CF2DC694}"/>
              </a:ext>
            </a:extLst>
          </p:cNvPr>
          <p:cNvSpPr txBox="1"/>
          <p:nvPr/>
        </p:nvSpPr>
        <p:spPr>
          <a:xfrm>
            <a:off x="10215563" y="5286286"/>
            <a:ext cx="164306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NEW</a:t>
            </a:r>
          </a:p>
          <a:p>
            <a:r>
              <a:rPr lang="en-US" sz="2400" dirty="0"/>
              <a:t>ARRIVALS</a:t>
            </a:r>
          </a:p>
          <a:p>
            <a:r>
              <a:rPr lang="en-US" sz="2400" dirty="0"/>
              <a:t>ALLIANCE</a:t>
            </a:r>
          </a:p>
        </p:txBody>
      </p:sp>
    </p:spTree>
    <p:extLst>
      <p:ext uri="{BB962C8B-B14F-4D97-AF65-F5344CB8AC3E}">
        <p14:creationId xmlns:p14="http://schemas.microsoft.com/office/powerpoint/2010/main" val="176390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D35636-069A-4E1B-591F-5FC94E0FB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87933B-8ABF-9D40-59F8-8D87031C1066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BB8C6D2B-B2E3-2297-7BCB-6379CD058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0F4C79F-E893-8EC6-F19A-E6F83A2FB47C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D50BA9B7-3334-2138-11F2-E120DB8A3B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57395AF1-37B6-DFF8-1302-A8A6EA231BB8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issues / gaps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994232-60FB-2249-F334-4D123C0644A7}"/>
              </a:ext>
            </a:extLst>
          </p:cNvPr>
          <p:cNvSpPr txBox="1">
            <a:spLocks/>
          </p:cNvSpPr>
          <p:nvPr/>
        </p:nvSpPr>
        <p:spPr>
          <a:xfrm>
            <a:off x="782320" y="1635740"/>
            <a:ext cx="11275002" cy="49897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 in demand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lack of capacity and resilience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about support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arrival was not accessible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Orientation training is limited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informal and not consistent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Insufficient language support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interpreters and ESOL classes (particularly before being in the UK for 6 months)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Little support to access health services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particularly GP’s, mental health, and dentists (high demand)</a:t>
            </a:r>
          </a:p>
        </p:txBody>
      </p:sp>
    </p:spTree>
    <p:extLst>
      <p:ext uri="{BB962C8B-B14F-4D97-AF65-F5344CB8AC3E}">
        <p14:creationId xmlns:p14="http://schemas.microsoft.com/office/powerpoint/2010/main" val="170828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731B93-17A7-2F70-4BA6-2203F60B3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A261EDC-10EC-712F-FEED-288DF28F18B5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A25D969E-A0E4-CC36-18EE-5481D8BEA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BEA8F81-D7FD-478B-7D1B-1D6D8B1E4E24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1E6708EB-B1E4-68B5-9EF1-A6241F764B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BFA3DD85-2594-BF66-53EB-243B2005C048}"/>
              </a:ext>
            </a:extLst>
          </p:cNvPr>
          <p:cNvSpPr txBox="1">
            <a:spLocks/>
          </p:cNvSpPr>
          <p:nvPr/>
        </p:nvSpPr>
        <p:spPr>
          <a:xfrm>
            <a:off x="787227" y="431681"/>
            <a:ext cx="10876540" cy="775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issues / gaps </a:t>
            </a:r>
            <a:r>
              <a:rPr lang="en-GB" sz="4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continued</a:t>
            </a:r>
          </a:p>
          <a:p>
            <a:pPr algn="l"/>
            <a:endParaRPr lang="en-GB" sz="45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60EE3E-4E47-9754-09A9-7ABC282408DF}"/>
              </a:ext>
            </a:extLst>
          </p:cNvPr>
          <p:cNvSpPr txBox="1">
            <a:spLocks/>
          </p:cNvSpPr>
          <p:nvPr/>
        </p:nvSpPr>
        <p:spPr>
          <a:xfrm>
            <a:off x="777066" y="1285119"/>
            <a:ext cx="11136411" cy="5141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 to (quality) legal advice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solicitors are over-subscribed and closed to new people 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Move-on (housing) challenging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particularly for new refugees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Partnership working limited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between commissioned services and VCS organisations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Referrals between agencies / sectors could be better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particularly smaller organisations – lack </a:t>
            </a:r>
            <a:r>
              <a:rPr lang="en-GB" sz="3200" dirty="0"/>
              <a:t>of knowledge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b="1" dirty="0"/>
              <a:t>Some duplication of services </a:t>
            </a:r>
            <a:r>
              <a:rPr lang="en-GB" sz="3200" dirty="0"/>
              <a:t>– fair resource distribution?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9369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3CC67-0E4F-6EFF-C2BA-DF1B98530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3EA86D-B104-E2DB-85C2-4183970687B7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8F382828-E5E2-48FD-0B18-936E08994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8356E44-C98E-28CA-6D26-481FAA7FAF1D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1627DD4A-CA56-FDF4-A472-8C05F5413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7633DC3E-0D33-C7A4-F18A-088201A1324D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500" b="1" kern="100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Purpose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CE6475-D682-1DDE-1392-543E5FFFA0C9}"/>
              </a:ext>
            </a:extLst>
          </p:cNvPr>
          <p:cNvSpPr txBox="1">
            <a:spLocks/>
          </p:cNvSpPr>
          <p:nvPr/>
        </p:nvSpPr>
        <p:spPr>
          <a:xfrm>
            <a:off x="782319" y="1983080"/>
            <a:ext cx="10647681" cy="22908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GB" sz="3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“The New Arrivals Alliance will support </a:t>
            </a:r>
            <a:r>
              <a:rPr lang="en-GB" sz="32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stakeholders </a:t>
            </a:r>
            <a:r>
              <a:rPr lang="en-GB" sz="3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Derby to </a:t>
            </a:r>
            <a:r>
              <a:rPr lang="en-GB" sz="32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together </a:t>
            </a:r>
            <a:r>
              <a:rPr lang="en-GB" sz="3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appropriate to provide </a:t>
            </a:r>
            <a:r>
              <a:rPr lang="en-GB" sz="32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early access to support </a:t>
            </a:r>
            <a:r>
              <a:rPr lang="en-GB" sz="3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asylum seekers and resettled refugees to </a:t>
            </a:r>
            <a:r>
              <a:rPr lang="en-GB" sz="32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 their orientation and integration</a:t>
            </a:r>
            <a:r>
              <a:rPr lang="en-GB" sz="3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en-GB" sz="3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endParaRPr lang="en-GB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04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D00CD2-84FE-135D-1BF2-85978F4D4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CC4DA46-6461-9D1B-E603-23210D8DF4BA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3E229947-28F2-617B-B5B1-0DA1721B5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2226C0F-8974-FD0E-0011-7DF13B73E654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3B680824-3F89-DFEF-6041-1FFABAFE64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AB1D7056-D2B5-E5FC-EFC3-595D6BA708C9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AA7BE9-89D4-5CF4-55F6-2853ACB014CD}"/>
              </a:ext>
            </a:extLst>
          </p:cNvPr>
          <p:cNvSpPr txBox="1">
            <a:spLocks/>
          </p:cNvSpPr>
          <p:nvPr/>
        </p:nvSpPr>
        <p:spPr>
          <a:xfrm>
            <a:off x="782319" y="1398290"/>
            <a:ext cx="11409681" cy="5459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Employ a full time NAA Manager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experience of;</a:t>
            </a:r>
          </a:p>
          <a:p>
            <a:pPr marL="542925" lvl="1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in a senior position within the voluntary sector</a:t>
            </a:r>
          </a:p>
          <a:p>
            <a:pPr marL="542925" lvl="1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Chairing / convening meetings with a range of stakeholders</a:t>
            </a:r>
          </a:p>
          <a:p>
            <a:pPr marL="542925" lvl="1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Brokering solutions to challenging issues with people who share different perspectives</a:t>
            </a:r>
          </a:p>
          <a:p>
            <a:pPr marL="542925" lvl="1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with or alongside local authorities and/or statutory services </a:t>
            </a:r>
          </a:p>
          <a:p>
            <a:pPr marL="542925" lvl="1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Fundraising and business development </a:t>
            </a:r>
          </a:p>
          <a:p>
            <a:pPr marL="542925" lvl="1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Strategic thinking and problem solving</a:t>
            </a:r>
          </a:p>
          <a:p>
            <a:pPr marL="542925" lvl="1" indent="-457200" algn="l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Volunteer recruitment, training and management</a:t>
            </a:r>
          </a:p>
          <a:p>
            <a:pPr marL="85725" lvl="1" algn="l"/>
            <a:endParaRPr lang="en-GB" sz="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en-GB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6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BDCA46-DF80-72F0-D11A-C9B0080EC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67A29EE-14C8-1EBF-9A36-A31A0B11D850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088EB3AD-31F0-D1A5-6FAE-F25BF5CE8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F41A1F6-5ECD-BF8A-5D31-6D05DFF4CCDC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0E8A6224-72EE-6442-D271-13049A13D4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22AD066D-B275-511D-DC54-141C581611D7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Recommendations </a:t>
            </a:r>
            <a:r>
              <a:rPr lang="en-GB" sz="4500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C0E8B4-5F24-9D85-8084-0D1F8255F4E4}"/>
              </a:ext>
            </a:extLst>
          </p:cNvPr>
          <p:cNvSpPr txBox="1">
            <a:spLocks/>
          </p:cNvSpPr>
          <p:nvPr/>
        </p:nvSpPr>
        <p:spPr>
          <a:xfrm>
            <a:off x="782319" y="1398290"/>
            <a:ext cx="11136411" cy="53530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Terms of Reference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who should be on the steering group? 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endParaRPr lang="en-GB" sz="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Commission a Single Point of Contact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(SPOC) service to work in partnership with Serco – needs to have trust of new arrivals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receive referrals taken during the induction meeting with new arrivals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triage needs face to face in the Hotels and signpost to relevant services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vulnerabilities that need additional support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liaising with relevant organisations to provide more proactive support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receive telephone enquiries direct from new arrivals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GB" sz="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Website with information about support organisations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publicise website - new arrivals / agencies to access information directly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keeping information up-to-date, relevant and monitor </a:t>
            </a:r>
            <a:r>
              <a:rPr lang="en-GB" sz="2600" dirty="0"/>
              <a:t>use</a:t>
            </a:r>
          </a:p>
        </p:txBody>
      </p:sp>
    </p:spTree>
    <p:extLst>
      <p:ext uri="{BB962C8B-B14F-4D97-AF65-F5344CB8AC3E}">
        <p14:creationId xmlns:p14="http://schemas.microsoft.com/office/powerpoint/2010/main" val="234543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3482F7-CFA2-EC5A-8BE5-C1CCC8F7C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C631AF2-42A0-4E9E-EA2E-A10E7FAFD8F2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884C7799-48F7-E41D-1579-6F1E6640C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10D6BF8-77F8-D5B9-4658-8DEAE473B784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3B6CCB90-36B4-EDC6-AF25-BBC2E428D4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BD6B8DA3-4F45-742E-93F6-300023B541A0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Recommendations </a:t>
            </a:r>
            <a:r>
              <a:rPr lang="en-GB" sz="4500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1FB9EC-77F2-4A52-5876-31BFA9275C88}"/>
              </a:ext>
            </a:extLst>
          </p:cNvPr>
          <p:cNvSpPr txBox="1">
            <a:spLocks/>
          </p:cNvSpPr>
          <p:nvPr/>
        </p:nvSpPr>
        <p:spPr>
          <a:xfrm>
            <a:off x="782319" y="1398290"/>
            <a:ext cx="11409681" cy="54597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Coordinate ‘orientation courses’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multiple languages 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endParaRPr lang="en-GB" sz="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 (or commission) a ‘peer mentoring service’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could also be a lived experience forum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endParaRPr lang="en-GB" sz="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Relationship building among all stakeholders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foster better understanding, collaboration and problem solving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Face to face forum meetings to improve relationships and information sharing to build trust and collaborative working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endParaRPr lang="en-GB" sz="5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Liaise with other networks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share learning / avoid duplication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Derby networks e.g. RASC, </a:t>
            </a:r>
            <a:r>
              <a:rPr lang="en-GB" sz="2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</a:t>
            </a: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ESOL forum, other Alliances etc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communities of practice e.g. Eco-systems co-ordinators group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329829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6238A1-A235-3675-8C58-2D37197B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D3E6A8-698C-FC82-2B8D-81D204035D19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2A50074F-02F3-8E20-08AD-C93799FBB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71E939D-51BF-2A2D-4BF5-9F949207DE47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906C2B1C-D4FD-63D5-0F7B-B1C30901C5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A61E35E9-12B2-C015-F1F7-D199951D4006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Recommendations </a:t>
            </a:r>
            <a:r>
              <a:rPr lang="en-GB" sz="4500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F9EF2-36C2-14CD-1640-A16580493041}"/>
              </a:ext>
            </a:extLst>
          </p:cNvPr>
          <p:cNvSpPr txBox="1">
            <a:spLocks/>
          </p:cNvSpPr>
          <p:nvPr/>
        </p:nvSpPr>
        <p:spPr>
          <a:xfrm>
            <a:off x="782319" y="1398290"/>
            <a:ext cx="11136411" cy="4955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Fundraising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/ coordinate partnership bids to increase capacity / plug gaps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sustain and develop the NAA long term (beyond initial 3 year funding)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GB" sz="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strategic support to smaller vulnerable charities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providing guidance for sustainability and focus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endParaRPr lang="en-GB" sz="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Collate evidence of the negative impact of poor policy / practice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advocate with partners for change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endParaRPr lang="en-GB" sz="5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with an external evaluator </a:t>
            </a: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set up systems to monitor impact and evaluate the effectiveness of the NAA </a:t>
            </a:r>
          </a:p>
        </p:txBody>
      </p:sp>
    </p:spTree>
    <p:extLst>
      <p:ext uri="{BB962C8B-B14F-4D97-AF65-F5344CB8AC3E}">
        <p14:creationId xmlns:p14="http://schemas.microsoft.com/office/powerpoint/2010/main" val="235332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3948C33-98DF-6749-C160-CDBFD827028A}"/>
              </a:ext>
            </a:extLst>
          </p:cNvPr>
          <p:cNvSpPr txBox="1"/>
          <p:nvPr/>
        </p:nvSpPr>
        <p:spPr>
          <a:xfrm>
            <a:off x="652462" y="1801660"/>
            <a:ext cx="1088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Local Authority Perspective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317656-988A-191C-268F-9353CF2DC694}"/>
              </a:ext>
            </a:extLst>
          </p:cNvPr>
          <p:cNvSpPr txBox="1"/>
          <p:nvPr/>
        </p:nvSpPr>
        <p:spPr>
          <a:xfrm>
            <a:off x="10215563" y="5286286"/>
            <a:ext cx="164306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NEW</a:t>
            </a:r>
          </a:p>
          <a:p>
            <a:r>
              <a:rPr lang="en-US" sz="2400" dirty="0"/>
              <a:t>ARRIVALS</a:t>
            </a:r>
          </a:p>
          <a:p>
            <a:r>
              <a:rPr lang="en-US" sz="2400" dirty="0"/>
              <a:t>ALLIANCE</a:t>
            </a:r>
          </a:p>
        </p:txBody>
      </p:sp>
    </p:spTree>
    <p:extLst>
      <p:ext uri="{BB962C8B-B14F-4D97-AF65-F5344CB8AC3E}">
        <p14:creationId xmlns:p14="http://schemas.microsoft.com/office/powerpoint/2010/main" val="597627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67EDDF-4769-0B1B-E087-4FA69CBE785C}"/>
              </a:ext>
            </a:extLst>
          </p:cNvPr>
          <p:cNvSpPr txBox="1"/>
          <p:nvPr/>
        </p:nvSpPr>
        <p:spPr>
          <a:xfrm>
            <a:off x="10215563" y="5286286"/>
            <a:ext cx="164306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NEW</a:t>
            </a:r>
          </a:p>
          <a:p>
            <a:r>
              <a:rPr lang="en-US" sz="2400" dirty="0"/>
              <a:t>ARRIVALS</a:t>
            </a:r>
          </a:p>
          <a:p>
            <a:r>
              <a:rPr lang="en-US" sz="2400" dirty="0"/>
              <a:t>ALLIANCE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9F7CA5-799A-569B-2A1C-4B2E1B3BEB0F}"/>
              </a:ext>
            </a:extLst>
          </p:cNvPr>
          <p:cNvSpPr txBox="1"/>
          <p:nvPr/>
        </p:nvSpPr>
        <p:spPr>
          <a:xfrm>
            <a:off x="652462" y="1801660"/>
            <a:ext cx="1088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3694574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317656-988A-191C-268F-9353CF2DC694}"/>
              </a:ext>
            </a:extLst>
          </p:cNvPr>
          <p:cNvSpPr txBox="1"/>
          <p:nvPr/>
        </p:nvSpPr>
        <p:spPr>
          <a:xfrm>
            <a:off x="10215563" y="5286286"/>
            <a:ext cx="164306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NEW</a:t>
            </a:r>
          </a:p>
          <a:p>
            <a:r>
              <a:rPr lang="en-US" sz="2400" dirty="0"/>
              <a:t>ARRIVALS</a:t>
            </a:r>
          </a:p>
          <a:p>
            <a:r>
              <a:rPr lang="en-US" sz="2400" dirty="0"/>
              <a:t>ALLIANCE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C7D959-FF65-4A32-38D6-4B874FBEEAA0}"/>
              </a:ext>
            </a:extLst>
          </p:cNvPr>
          <p:cNvSpPr txBox="1"/>
          <p:nvPr/>
        </p:nvSpPr>
        <p:spPr>
          <a:xfrm>
            <a:off x="652462" y="1801660"/>
            <a:ext cx="1088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Questions &amp; Answers</a:t>
            </a:r>
          </a:p>
        </p:txBody>
      </p:sp>
    </p:spTree>
    <p:extLst>
      <p:ext uri="{BB962C8B-B14F-4D97-AF65-F5344CB8AC3E}">
        <p14:creationId xmlns:p14="http://schemas.microsoft.com/office/powerpoint/2010/main" val="126176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67EDDF-4769-0B1B-E087-4FA69CBE785C}"/>
              </a:ext>
            </a:extLst>
          </p:cNvPr>
          <p:cNvSpPr txBox="1"/>
          <p:nvPr/>
        </p:nvSpPr>
        <p:spPr>
          <a:xfrm>
            <a:off x="10215563" y="5286286"/>
            <a:ext cx="164306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NEW</a:t>
            </a:r>
          </a:p>
          <a:p>
            <a:r>
              <a:rPr lang="en-US" sz="2400" dirty="0"/>
              <a:t>ARRIVALS</a:t>
            </a:r>
          </a:p>
          <a:p>
            <a:r>
              <a:rPr lang="en-US" sz="2400" dirty="0"/>
              <a:t>ALLIANCE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E2A0F8-B037-7C62-DB94-D1F577622753}"/>
              </a:ext>
            </a:extLst>
          </p:cNvPr>
          <p:cNvSpPr txBox="1"/>
          <p:nvPr/>
        </p:nvSpPr>
        <p:spPr>
          <a:xfrm>
            <a:off x="652462" y="371385"/>
            <a:ext cx="10887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BAA774-FE8F-131C-08ED-A13A511AB823}"/>
              </a:ext>
            </a:extLst>
          </p:cNvPr>
          <p:cNvSpPr txBox="1"/>
          <p:nvPr/>
        </p:nvSpPr>
        <p:spPr>
          <a:xfrm>
            <a:off x="652461" y="1017716"/>
            <a:ext cx="1088707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Welcome &amp; House Keeping</a:t>
            </a:r>
          </a:p>
          <a:p>
            <a:pPr algn="ctr">
              <a:spcBef>
                <a:spcPts val="1200"/>
              </a:spcBef>
            </a:pPr>
            <a:r>
              <a:rPr 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Purpose of event</a:t>
            </a:r>
          </a:p>
          <a:p>
            <a:pPr algn="ctr">
              <a:spcBef>
                <a:spcPts val="1200"/>
              </a:spcBef>
            </a:pPr>
            <a:r>
              <a:rPr 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Research Findings</a:t>
            </a:r>
          </a:p>
          <a:p>
            <a:pPr algn="ctr">
              <a:spcBef>
                <a:spcPts val="1200"/>
              </a:spcBef>
            </a:pPr>
            <a:r>
              <a:rPr 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Local Authority Perspective</a:t>
            </a:r>
          </a:p>
          <a:p>
            <a:pPr algn="ctr">
              <a:spcBef>
                <a:spcPts val="1200"/>
              </a:spcBef>
            </a:pPr>
            <a:r>
              <a:rPr 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Next Steps</a:t>
            </a:r>
          </a:p>
          <a:p>
            <a:pPr algn="ctr">
              <a:spcBef>
                <a:spcPts val="1200"/>
              </a:spcBef>
            </a:pPr>
            <a:r>
              <a:rPr 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Questions &amp; Answers</a:t>
            </a:r>
          </a:p>
          <a:p>
            <a:pPr algn="ctr">
              <a:spcBef>
                <a:spcPts val="1200"/>
              </a:spcBef>
            </a:pPr>
            <a:r>
              <a:rPr lang="en-US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Close/ Networking</a:t>
            </a:r>
          </a:p>
        </p:txBody>
      </p:sp>
    </p:spTree>
    <p:extLst>
      <p:ext uri="{BB962C8B-B14F-4D97-AF65-F5344CB8AC3E}">
        <p14:creationId xmlns:p14="http://schemas.microsoft.com/office/powerpoint/2010/main" val="18836719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25820-A218-75D9-BBF8-F4E27365B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D60D01-B2F2-686F-6F8C-4D37A460B2DA}"/>
              </a:ext>
            </a:extLst>
          </p:cNvPr>
          <p:cNvSpPr txBox="1"/>
          <p:nvPr/>
        </p:nvSpPr>
        <p:spPr>
          <a:xfrm>
            <a:off x="10215563" y="5286286"/>
            <a:ext cx="164306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NEW</a:t>
            </a:r>
          </a:p>
          <a:p>
            <a:r>
              <a:rPr lang="en-US" sz="2400" dirty="0"/>
              <a:t>ARRIVALS</a:t>
            </a:r>
          </a:p>
          <a:p>
            <a:r>
              <a:rPr lang="en-US" sz="2400" dirty="0"/>
              <a:t>ALLIANCE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A9F83E-61BD-FC12-D974-C9E13DEB7840}"/>
              </a:ext>
            </a:extLst>
          </p:cNvPr>
          <p:cNvSpPr txBox="1"/>
          <p:nvPr/>
        </p:nvSpPr>
        <p:spPr>
          <a:xfrm>
            <a:off x="652462" y="1801660"/>
            <a:ext cx="10887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latin typeface="Calibri Light" panose="020F0302020204030204" pitchFamily="34" charset="0"/>
                <a:cs typeface="Calibri Light" panose="020F0302020204030204" pitchFamily="34" charset="0"/>
              </a:rPr>
              <a:t>Networking</a:t>
            </a:r>
          </a:p>
        </p:txBody>
      </p:sp>
    </p:spTree>
    <p:extLst>
      <p:ext uri="{BB962C8B-B14F-4D97-AF65-F5344CB8AC3E}">
        <p14:creationId xmlns:p14="http://schemas.microsoft.com/office/powerpoint/2010/main" val="3134158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921640A7-8845-7D0B-F4B5-14DB3B318130}"/>
              </a:ext>
            </a:extLst>
          </p:cNvPr>
          <p:cNvSpPr txBox="1">
            <a:spLocks/>
          </p:cNvSpPr>
          <p:nvPr/>
        </p:nvSpPr>
        <p:spPr>
          <a:xfrm>
            <a:off x="0" y="1173797"/>
            <a:ext cx="12192000" cy="320708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 lnSpcReduction="2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0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en-GB" sz="5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0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Arrivals Alliance</a:t>
            </a:r>
          </a:p>
          <a:p>
            <a:pPr algn="ctr"/>
            <a:endParaRPr lang="en-GB" b="1" dirty="0">
              <a:solidFill>
                <a:schemeClr val="bg1">
                  <a:alpha val="7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4000" kern="100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consultation, evaluation, and feasibility study</a:t>
            </a:r>
          </a:p>
          <a:p>
            <a:pPr marL="0" indent="0" algn="ctr">
              <a:buNone/>
            </a:pPr>
            <a:endParaRPr lang="en-GB" sz="3500" dirty="0">
              <a:solidFill>
                <a:schemeClr val="bg1">
                  <a:alpha val="7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Julian Prior </a:t>
            </a:r>
            <a:r>
              <a:rPr lang="en-GB" sz="3500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January 2024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2E8662-9953-CA44-E864-7DF12AFFC761}"/>
              </a:ext>
            </a:extLst>
          </p:cNvPr>
          <p:cNvGrpSpPr/>
          <p:nvPr/>
        </p:nvGrpSpPr>
        <p:grpSpPr>
          <a:xfrm>
            <a:off x="7391981" y="5044758"/>
            <a:ext cx="2478195" cy="1061402"/>
            <a:chOff x="0" y="0"/>
            <a:chExt cx="1319530" cy="565150"/>
          </a:xfrm>
        </p:grpSpPr>
        <p:pic>
          <p:nvPicPr>
            <p:cNvPr id="7" name="Picture 6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F68E1E78-2402-0C70-3206-3DF7CE1B1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319530" cy="5651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45F72CD-E3DA-B81F-96B3-5CB980753583}"/>
                </a:ext>
              </a:extLst>
            </p:cNvPr>
            <p:cNvSpPr/>
            <p:nvPr/>
          </p:nvSpPr>
          <p:spPr>
            <a:xfrm>
              <a:off x="547662" y="107577"/>
              <a:ext cx="123190" cy="12319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1026" name="Picture 2" descr="Community Action Derby logo">
            <a:extLst>
              <a:ext uri="{FF2B5EF4-FFF2-40B4-BE49-F238E27FC236}">
                <a16:creationId xmlns:a16="http://schemas.microsoft.com/office/drawing/2014/main" id="{F3D8E338-1E10-72D0-90B0-49DF17870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41" y="5069522"/>
            <a:ext cx="4059428" cy="92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679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36729-6948-61F4-A6D6-3DCB636BF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667582A1-83F3-60CE-7D5E-273E20BDBA7E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brief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328FE1-3987-3504-1663-620AFB685D11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5110288A-27BB-8F75-9538-2556B6BA9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A701131-D8AB-5FD1-ADBA-A655C1E9686A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E0765EC0-B444-FA53-9D84-CD576C881A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4D1C1FE-2749-A173-27E1-8284093976B0}"/>
              </a:ext>
            </a:extLst>
          </p:cNvPr>
          <p:cNvSpPr txBox="1">
            <a:spLocks/>
          </p:cNvSpPr>
          <p:nvPr/>
        </p:nvSpPr>
        <p:spPr>
          <a:xfrm>
            <a:off x="782320" y="1598407"/>
            <a:ext cx="11409680" cy="1830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en-GB" sz="3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“Undertake an appraisal of the current support provided and produce a report with recommendations for a collective Voluntary Sector approach to supporting new arrivals in</a:t>
            </a:r>
            <a:r>
              <a:rPr lang="en-GB" sz="3200" i="1" dirty="0">
                <a:solidFill>
                  <a:schemeClr val="bg1"/>
                </a:solidFill>
              </a:rPr>
              <a:t> </a:t>
            </a:r>
            <a:r>
              <a:rPr lang="en-GB" sz="32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Derby”</a:t>
            </a:r>
            <a:endParaRPr lang="en-GB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572C13F-0770-05D1-1B57-8DB303555E73}"/>
              </a:ext>
            </a:extLst>
          </p:cNvPr>
          <p:cNvSpPr txBox="1">
            <a:spLocks/>
          </p:cNvSpPr>
          <p:nvPr/>
        </p:nvSpPr>
        <p:spPr>
          <a:xfrm>
            <a:off x="792479" y="3444636"/>
            <a:ext cx="10876540" cy="775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context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B44EE06-4E4A-B3EF-3DAC-E66B0E0E6040}"/>
              </a:ext>
            </a:extLst>
          </p:cNvPr>
          <p:cNvSpPr txBox="1">
            <a:spLocks/>
          </p:cNvSpPr>
          <p:nvPr/>
        </p:nvSpPr>
        <p:spPr>
          <a:xfrm>
            <a:off x="525909" y="4425075"/>
            <a:ext cx="11409680" cy="21175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60% increase in asylum seekers dispersed to Derby in last year</a:t>
            </a:r>
          </a:p>
          <a:p>
            <a:pPr marL="457200" lvl="0" indent="-4572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accommodated in City centre hotels initially</a:t>
            </a:r>
          </a:p>
          <a:p>
            <a:pPr marL="457200" lvl="0" indent="-45720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Initial accommodation lasting many months</a:t>
            </a:r>
            <a:endParaRPr lang="en-GB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7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315CDD-B42A-1DB2-FD99-33814F70F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30CB12-4D38-B4F6-4AA6-09C0FF59E5CA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E75FB567-C89E-9341-BBCE-DEFE2D6EE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D203CC4-2AA9-3680-BF0C-871503EF1F26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AD91875C-1176-DF76-9F22-7B851ED3D4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F4D60229-C759-446B-63AA-876960F2C66B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Interviews conducted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8273FB-111B-51DC-7995-6F5C50BC1599}"/>
              </a:ext>
            </a:extLst>
          </p:cNvPr>
          <p:cNvSpPr txBox="1">
            <a:spLocks/>
          </p:cNvSpPr>
          <p:nvPr/>
        </p:nvSpPr>
        <p:spPr>
          <a:xfrm>
            <a:off x="782320" y="1317010"/>
            <a:ext cx="11409680" cy="5327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en-GB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Consulted a good number and wide variety of stakeholders</a:t>
            </a:r>
          </a:p>
          <a:p>
            <a:pPr lvl="0" algn="l">
              <a:lnSpc>
                <a:spcPct val="107000"/>
              </a:lnSpc>
              <a:spcAft>
                <a:spcPts val="800"/>
              </a:spcAft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people interviewed representing 37 organisations </a:t>
            </a:r>
          </a:p>
          <a:p>
            <a:pPr marL="742950" lvl="1" indent="-285750" algn="l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 x Statutory / contracted agencies</a:t>
            </a:r>
            <a:endParaRPr lang="en-GB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l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 x specialist refugee VCS</a:t>
            </a:r>
            <a:endParaRPr lang="en-GB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l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x Non specialist VCS</a:t>
            </a:r>
            <a:endParaRPr lang="en-GB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l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Networks / infrastructure organisations</a:t>
            </a:r>
            <a:endParaRPr lang="en-GB" sz="3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l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x focus groups - 21 people seeking sanctuary (Upbeat clients)</a:t>
            </a:r>
            <a:endParaRPr lang="en-GB" sz="3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10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F66E13-1537-2262-26F8-C9B414488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C7891B1-1FE8-0254-01CC-141B3663B31C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945A3CD7-9A21-5581-ACB4-2B8706BCF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4124C11-C9BF-D080-7C81-69CFAAE6241B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2985E7BC-C819-F028-3767-9343A01774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568B3B6D-D54C-0550-BDBD-016E3587C901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Strengths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869A78-20FC-BB68-92AB-43CD6631F5B1}"/>
              </a:ext>
            </a:extLst>
          </p:cNvPr>
          <p:cNvSpPr txBox="1">
            <a:spLocks/>
          </p:cNvSpPr>
          <p:nvPr/>
        </p:nvSpPr>
        <p:spPr>
          <a:xfrm>
            <a:off x="782319" y="1550690"/>
            <a:ext cx="11136411" cy="367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large </a:t>
            </a:r>
            <a:r>
              <a:rPr lang="en-GB" sz="3200" u="sng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organisations engaged in supporting RAS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wide </a:t>
            </a:r>
            <a:r>
              <a:rPr lang="en-GB" sz="3200" u="sng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variety</a:t>
            </a: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organisations engaged in supporting RAS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Professional, dedicated and compassionate sector 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communication / engagement between professionals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14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62F97-5707-A215-4A4D-577FAF784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DD5153-D92C-EC2C-0922-F441E4D8FB3E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A94D5AD7-47BC-DD2E-E248-519354F1B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E3771EB-8FFB-07A8-7153-CA998E57CCB1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5CA3B6BB-97DD-FD10-8CDC-115CEE65B8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F8719E68-54B8-1CBB-56DE-10659E4A7D57}"/>
              </a:ext>
            </a:extLst>
          </p:cNvPr>
          <p:cNvSpPr txBox="1">
            <a:spLocks/>
          </p:cNvSpPr>
          <p:nvPr/>
        </p:nvSpPr>
        <p:spPr>
          <a:xfrm>
            <a:off x="787227" y="431681"/>
            <a:ext cx="10876540" cy="775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Weaknesses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724D65-A3C9-57AA-207E-A32CAAC70991}"/>
              </a:ext>
            </a:extLst>
          </p:cNvPr>
          <p:cNvSpPr txBox="1">
            <a:spLocks/>
          </p:cNvSpPr>
          <p:nvPr/>
        </p:nvSpPr>
        <p:spPr>
          <a:xfrm>
            <a:off x="777066" y="1285120"/>
            <a:ext cx="11136411" cy="497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Poor orientation / signposting – first few days / weeks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Limited capacity / provision – e.g. ESOL / translation / legal advice / housing (DA and move on) / mental health services</a:t>
            </a:r>
            <a:r>
              <a:rPr lang="en-GB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en-GB" sz="32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</a:t>
            </a:r>
            <a:endParaRPr lang="en-GB" sz="3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Silo working for some smaller organisations – capacity / culture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Duplication (e.g. SIM cards) – leading to unequal allocation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conflicts of approach – e.g. managing expectations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VCS organisations are under significant pressure</a:t>
            </a:r>
          </a:p>
        </p:txBody>
      </p:sp>
    </p:spTree>
    <p:extLst>
      <p:ext uri="{BB962C8B-B14F-4D97-AF65-F5344CB8AC3E}">
        <p14:creationId xmlns:p14="http://schemas.microsoft.com/office/powerpoint/2010/main" val="74590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6F0E21-3564-2F54-24D9-820AEC2FC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59280CA-3EDF-66E6-22EB-28195572EA07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B54751BA-2021-7C82-1753-4BC632707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C4FAC63-12F9-7BD5-34D7-3CBEDEFA9ABC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00BD4289-ABF8-0D71-10EE-23853E6B2F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818620CF-8602-CDDD-D495-996C4908A55C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Opportunities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BBE126-EBA5-7293-CCB2-344B5A667CA6}"/>
              </a:ext>
            </a:extLst>
          </p:cNvPr>
          <p:cNvSpPr txBox="1">
            <a:spLocks/>
          </p:cNvSpPr>
          <p:nvPr/>
        </p:nvSpPr>
        <p:spPr>
          <a:xfrm>
            <a:off x="792480" y="1430187"/>
            <a:ext cx="11136411" cy="39342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NAA – building on existing Alliance model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practice / learning – Refugee Action, GFP, NEMP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Appetite (in theory) to work strategically 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Resources available to fund a more coordinated approach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3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77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5835AE-665D-FA11-739E-EC1C6E39F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5FD0E40-AB50-0DDD-347D-10536E9EDA80}"/>
              </a:ext>
            </a:extLst>
          </p:cNvPr>
          <p:cNvGrpSpPr/>
          <p:nvPr/>
        </p:nvGrpSpPr>
        <p:grpSpPr>
          <a:xfrm>
            <a:off x="10683821" y="604678"/>
            <a:ext cx="985199" cy="421957"/>
            <a:chOff x="10683821" y="604678"/>
            <a:chExt cx="985199" cy="421957"/>
          </a:xfrm>
        </p:grpSpPr>
        <p:pic>
          <p:nvPicPr>
            <p:cNvPr id="6" name="Picture 5" descr="Graphical user interface, application, Word&#10;&#10;Description automatically generated">
              <a:extLst>
                <a:ext uri="{FF2B5EF4-FFF2-40B4-BE49-F238E27FC236}">
                  <a16:creationId xmlns:a16="http://schemas.microsoft.com/office/drawing/2014/main" id="{7DB9DF6A-A58E-C0E7-AF62-3818EFEDC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821" y="604678"/>
              <a:ext cx="985199" cy="4219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31D64E8-02C9-569C-D7C3-A8D545E8C31E}"/>
                </a:ext>
              </a:extLst>
            </p:cNvPr>
            <p:cNvSpPr/>
            <p:nvPr/>
          </p:nvSpPr>
          <p:spPr>
            <a:xfrm>
              <a:off x="11092721" y="684998"/>
              <a:ext cx="91977" cy="9197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pic>
        <p:nvPicPr>
          <p:cNvPr id="8" name="Picture 7" descr="Annurca Case Studies | Here is how we have helped some of our clients.">
            <a:extLst>
              <a:ext uri="{FF2B5EF4-FFF2-40B4-BE49-F238E27FC236}">
                <a16:creationId xmlns:a16="http://schemas.microsoft.com/office/drawing/2014/main" id="{8A334086-AB48-D4FA-CC32-24EA9F2C82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9" b="20259"/>
          <a:stretch/>
        </p:blipFill>
        <p:spPr bwMode="auto">
          <a:xfrm>
            <a:off x="8554720" y="595650"/>
            <a:ext cx="1788161" cy="494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EFE82DF-0F96-7888-14CF-FF04D8299673}"/>
              </a:ext>
            </a:extLst>
          </p:cNvPr>
          <p:cNvSpPr txBox="1">
            <a:spLocks/>
          </p:cNvSpPr>
          <p:nvPr/>
        </p:nvSpPr>
        <p:spPr>
          <a:xfrm>
            <a:off x="792480" y="504211"/>
            <a:ext cx="10876540" cy="775949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360000" indent="-3600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Tx/>
              <a:buNone/>
              <a:defRPr sz="2000" i="1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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500" b="1" dirty="0">
                <a:solidFill>
                  <a:schemeClr val="bg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Threats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27C072-A5EA-D3C0-A631-8677532C783E}"/>
              </a:ext>
            </a:extLst>
          </p:cNvPr>
          <p:cNvSpPr txBox="1">
            <a:spLocks/>
          </p:cNvSpPr>
          <p:nvPr/>
        </p:nvSpPr>
        <p:spPr>
          <a:xfrm>
            <a:off x="782319" y="1398290"/>
            <a:ext cx="11136411" cy="4955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Sector is stretched, and in some cases feeling overwhelmed 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Funding / new structure creates duplication and/or competition 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Allocation of new resources can become divisive</a:t>
            </a:r>
          </a:p>
          <a:p>
            <a:pPr marL="342900" lvl="0" indent="-342900" algn="l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3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External political environment - only so much can be done locally without national political </a:t>
            </a:r>
            <a:r>
              <a:rPr lang="en-GB" sz="3200" dirty="0"/>
              <a:t>/ policy change </a:t>
            </a:r>
            <a:endParaRPr lang="en-GB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82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afVTI">
  <a:themeElements>
    <a:clrScheme name="AnalogousFromLightSeedLeftStep">
      <a:dk1>
        <a:srgbClr val="000000"/>
      </a:dk1>
      <a:lt1>
        <a:srgbClr val="FFFFFF"/>
      </a:lt1>
      <a:dk2>
        <a:srgbClr val="1B2F2C"/>
      </a:dk2>
      <a:lt2>
        <a:srgbClr val="F0F0F3"/>
      </a:lt2>
      <a:accent1>
        <a:srgbClr val="A7A259"/>
      </a:accent1>
      <a:accent2>
        <a:srgbClr val="D99147"/>
      </a:accent2>
      <a:accent3>
        <a:srgbClr val="E38379"/>
      </a:accent3>
      <a:accent4>
        <a:srgbClr val="DD5C85"/>
      </a:accent4>
      <a:accent5>
        <a:srgbClr val="E379C8"/>
      </a:accent5>
      <a:accent6>
        <a:srgbClr val="C95CDD"/>
      </a:accent6>
      <a:hlink>
        <a:srgbClr val="6C71B0"/>
      </a:hlink>
      <a:folHlink>
        <a:srgbClr val="7F7F7F"/>
      </a:folHlink>
    </a:clrScheme>
    <a:fontScheme name="Leaf">
      <a:majorFont>
        <a:latin typeface="Rockwell Nova Light"/>
        <a:ea typeface=""/>
        <a:cs typeface=""/>
      </a:majorFont>
      <a:minorFont>
        <a:latin typeface="Avenir Next LT Pro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fVTI" id="{AD13D32C-3873-4EF1-A28C-5D0E64FF0913}" vid="{0D2E0FD0-9C17-4337-BD21-33917FC300A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C95CD6BF1A2549978D78CAF56BDD26" ma:contentTypeVersion="16" ma:contentTypeDescription="Create a new document." ma:contentTypeScope="" ma:versionID="846b73f582a5844dea5e0913f0b7a38a">
  <xsd:schema xmlns:xsd="http://www.w3.org/2001/XMLSchema" xmlns:xs="http://www.w3.org/2001/XMLSchema" xmlns:p="http://schemas.microsoft.com/office/2006/metadata/properties" xmlns:ns2="5a2c37e1-1ebb-481b-8542-d42a2efc4505" xmlns:ns3="0f1b83d8-64fe-496b-8b1b-38a1639e2bd3" targetNamespace="http://schemas.microsoft.com/office/2006/metadata/properties" ma:root="true" ma:fieldsID="63f6f13163efb9c1fdbb0bc0e8b1669c" ns2:_="" ns3:_="">
    <xsd:import namespace="5a2c37e1-1ebb-481b-8542-d42a2efc4505"/>
    <xsd:import namespace="0f1b83d8-64fe-496b-8b1b-38a1639e2b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c37e1-1ebb-481b-8542-d42a2efc4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3ae4f4e-bb94-4741-807a-f2d9e91171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b83d8-64fe-496b-8b1b-38a1639e2b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7bf6a54-b74b-4dd8-bf64-0f3327c68278}" ma:internalName="TaxCatchAll" ma:showField="CatchAllData" ma:web="0f1b83d8-64fe-496b-8b1b-38a1639e2b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1b83d8-64fe-496b-8b1b-38a1639e2bd3" xsi:nil="true"/>
    <lcf76f155ced4ddcb4097134ff3c332f xmlns="5a2c37e1-1ebb-481b-8542-d42a2efc450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FA778DC-5B93-4DCF-9EC6-852A44A618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5673DF-79D1-4A23-943F-F23FC9018BF5}"/>
</file>

<file path=customXml/itemProps3.xml><?xml version="1.0" encoding="utf-8"?>
<ds:datastoreItem xmlns:ds="http://schemas.openxmlformats.org/officeDocument/2006/customXml" ds:itemID="{B7ACCDBF-CC5D-4750-A083-75ECF0FD84F3}"/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889</Words>
  <Application>Microsoft Office PowerPoint</Application>
  <PresentationFormat>Widescreen</PresentationFormat>
  <Paragraphs>129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Avenir Next LT Pro Light</vt:lpstr>
      <vt:lpstr>Calibri</vt:lpstr>
      <vt:lpstr>Calibri Light</vt:lpstr>
      <vt:lpstr>Courier New</vt:lpstr>
      <vt:lpstr>Rockwell Nova Light</vt:lpstr>
      <vt:lpstr>Symbol</vt:lpstr>
      <vt:lpstr>Wingdings</vt:lpstr>
      <vt:lpstr>LeafVTI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Jackson</dc:creator>
  <cp:lastModifiedBy>Emily Hyde</cp:lastModifiedBy>
  <cp:revision>2</cp:revision>
  <dcterms:created xsi:type="dcterms:W3CDTF">2023-09-17T18:50:41Z</dcterms:created>
  <dcterms:modified xsi:type="dcterms:W3CDTF">2025-07-08T12:26:36Z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0x01010036C95CD6BF1A2549978D78CAF56BDD26</vt:lpwstr>
  </property>
</Properties>
</file>