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3"/>
  </p:sldMasterIdLst>
  <p:sldIdLst>
    <p:sldId id="260" r:id="rId4"/>
    <p:sldId id="261" r:id="rId5"/>
    <p:sldId id="265" r:id="rId6"/>
    <p:sldId id="266" r:id="rId7"/>
    <p:sldId id="269" r:id="rId8"/>
    <p:sldId id="278" r:id="rId9"/>
    <p:sldId id="271" r:id="rId10"/>
    <p:sldId id="274" r:id="rId11"/>
    <p:sldId id="275" r:id="rId12"/>
    <p:sldId id="276" r:id="rId13"/>
    <p:sldId id="277" r:id="rId14"/>
    <p:sldId id="272" r:id="rId15"/>
    <p:sldId id="273" r:id="rId16"/>
    <p:sldId id="270" r:id="rId17"/>
    <p:sldId id="279" r:id="rId18"/>
    <p:sldId id="280" r:id="rId19"/>
    <p:sldId id="262" r:id="rId20"/>
    <p:sldId id="263" r:id="rId21"/>
    <p:sldId id="264" r:id="rId22"/>
    <p:sldId id="28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529CFC-792D-704B-979E-BA0CBC332469}" v="126" dt="2024-01-23T19:32:44.3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00"/>
    <p:restoredTop sz="94626"/>
  </p:normalViewPr>
  <p:slideViewPr>
    <p:cSldViewPr snapToGrid="0">
      <p:cViewPr varScale="1">
        <p:scale>
          <a:sx n="78" d="100"/>
          <a:sy n="78" d="100"/>
        </p:scale>
        <p:origin x="41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1928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2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6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6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819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12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7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4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4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0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7/8/2025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5673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948C33-98DF-6749-C160-CDBFD827028A}"/>
              </a:ext>
            </a:extLst>
          </p:cNvPr>
          <p:cNvSpPr txBox="1"/>
          <p:nvPr/>
        </p:nvSpPr>
        <p:spPr>
          <a:xfrm>
            <a:off x="652462" y="1600199"/>
            <a:ext cx="108870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New Arrivals Alliance Research Launch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317656-988A-191C-268F-9353CF2DC694}"/>
              </a:ext>
            </a:extLst>
          </p:cNvPr>
          <p:cNvSpPr txBox="1"/>
          <p:nvPr/>
        </p:nvSpPr>
        <p:spPr>
          <a:xfrm>
            <a:off x="10215563" y="5286286"/>
            <a:ext cx="16430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NEW</a:t>
            </a:r>
          </a:p>
          <a:p>
            <a:r>
              <a:rPr lang="en-US" sz="2400" dirty="0"/>
              <a:t>ARRIVALS</a:t>
            </a:r>
          </a:p>
          <a:p>
            <a:r>
              <a:rPr lang="en-US" sz="2400" dirty="0"/>
              <a:t>ALLIANCE</a:t>
            </a:r>
          </a:p>
        </p:txBody>
      </p:sp>
    </p:spTree>
    <p:extLst>
      <p:ext uri="{BB962C8B-B14F-4D97-AF65-F5344CB8AC3E}">
        <p14:creationId xmlns:p14="http://schemas.microsoft.com/office/powerpoint/2010/main" val="176390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D35636-069A-4E1B-591F-5FC94E0FB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087933B-8ABF-9D40-59F8-8D87031C1066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BB8C6D2B-B2E3-2297-7BCB-6379CD0588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0F4C79F-E893-8EC6-F19A-E6F83A2FB47C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D50BA9B7-3334-2138-11F2-E120DB8A3B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57395AF1-37B6-DFF8-1302-A8A6EA231BB8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 issues / gaps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994232-60FB-2249-F334-4D123C0644A7}"/>
              </a:ext>
            </a:extLst>
          </p:cNvPr>
          <p:cNvSpPr txBox="1">
            <a:spLocks/>
          </p:cNvSpPr>
          <p:nvPr/>
        </p:nvSpPr>
        <p:spPr>
          <a:xfrm>
            <a:off x="782320" y="1635740"/>
            <a:ext cx="11275002" cy="49897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 in demand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lack of capacity and resilience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 about support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arrival was not accessible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Orientation training is limited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informal and not consistent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Insufficient language support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interpreters and ESOL classes (particularly before being in the UK for 6 months)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Little support to access health services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particularly GP’s, mental health, and dentists (high demand)</a:t>
            </a:r>
          </a:p>
        </p:txBody>
      </p:sp>
    </p:spTree>
    <p:extLst>
      <p:ext uri="{BB962C8B-B14F-4D97-AF65-F5344CB8AC3E}">
        <p14:creationId xmlns:p14="http://schemas.microsoft.com/office/powerpoint/2010/main" val="170828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731B93-17A7-2F70-4BA6-2203F60B3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A261EDC-10EC-712F-FEED-288DF28F18B5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A25D969E-A0E4-CC36-18EE-5481D8BEAB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BEA8F81-D7FD-478B-7D1B-1D6D8B1E4E24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1E6708EB-B1E4-68B5-9EF1-A6241F764BD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BFA3DD85-2594-BF66-53EB-243B2005C048}"/>
              </a:ext>
            </a:extLst>
          </p:cNvPr>
          <p:cNvSpPr txBox="1">
            <a:spLocks/>
          </p:cNvSpPr>
          <p:nvPr/>
        </p:nvSpPr>
        <p:spPr>
          <a:xfrm>
            <a:off x="787227" y="431681"/>
            <a:ext cx="10876540" cy="775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 issues / gaps </a:t>
            </a: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continued</a:t>
            </a:r>
          </a:p>
          <a:p>
            <a:pPr algn="l"/>
            <a:endParaRPr lang="en-GB" sz="45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0EE3E-4E47-9754-09A9-7ABC282408DF}"/>
              </a:ext>
            </a:extLst>
          </p:cNvPr>
          <p:cNvSpPr txBox="1">
            <a:spLocks/>
          </p:cNvSpPr>
          <p:nvPr/>
        </p:nvSpPr>
        <p:spPr>
          <a:xfrm>
            <a:off x="777066" y="1285119"/>
            <a:ext cx="11136411" cy="5141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 to (quality) legal advice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solicitors are over-subscribed and closed to new people 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Move-on (housing) challenging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particularly for new refugees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Partnership working limited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between commissioned services and VCS organisations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Referrals between agencies / sectors could be better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particularly smaller organisations – lack </a:t>
            </a:r>
            <a:r>
              <a:rPr lang="en-GB" sz="3200" dirty="0"/>
              <a:t>of knowledge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b="1" dirty="0"/>
              <a:t>Some duplication of services </a:t>
            </a:r>
            <a:r>
              <a:rPr lang="en-GB" sz="3200" dirty="0"/>
              <a:t>– fair resource distribution?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9369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E3CC67-0E4F-6EFF-C2BA-DF1B98530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B3EA86D-B104-E2DB-85C2-4183970687B7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8F382828-E5E2-48FD-0B18-936E089941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8356E44-C98E-28CA-6D26-481FAA7FAF1D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1627DD4A-CA56-FDF4-A472-8C05F54139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7633DC3E-0D33-C7A4-F18A-088201A1324D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500" b="1" kern="100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Purpose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CE6475-D682-1DDE-1392-543E5FFFA0C9}"/>
              </a:ext>
            </a:extLst>
          </p:cNvPr>
          <p:cNvSpPr txBox="1">
            <a:spLocks/>
          </p:cNvSpPr>
          <p:nvPr/>
        </p:nvSpPr>
        <p:spPr>
          <a:xfrm>
            <a:off x="782319" y="1983080"/>
            <a:ext cx="10647681" cy="229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GB" sz="32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New Arrivals Alliance will support </a:t>
            </a:r>
            <a:r>
              <a:rPr lang="en-GB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stakeholders </a:t>
            </a:r>
            <a:r>
              <a:rPr lang="en-GB" sz="32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Derby to </a:t>
            </a:r>
            <a:r>
              <a:rPr lang="en-GB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 together </a:t>
            </a:r>
            <a:r>
              <a:rPr lang="en-GB" sz="32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appropriate to provide </a:t>
            </a:r>
            <a:r>
              <a:rPr lang="en-GB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early access to support </a:t>
            </a:r>
            <a:r>
              <a:rPr lang="en-GB" sz="32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asylum seekers and resettled refugees to </a:t>
            </a:r>
            <a:r>
              <a:rPr lang="en-GB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 their orientation and integration</a:t>
            </a:r>
            <a:r>
              <a:rPr lang="en-GB" sz="32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GB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endParaRPr lang="en-GB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04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D00CD2-84FE-135D-1BF2-85978F4D4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CC4DA46-6461-9D1B-E603-23210D8DF4BA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3E229947-28F2-617B-B5B1-0DA1721B53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2226C0F-8974-FD0E-0011-7DF13B73E654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3B680824-3F89-DFEF-6041-1FFABAFE64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AB1D7056-D2B5-E5FC-EFC3-595D6BA708C9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AA7BE9-89D4-5CF4-55F6-2853ACB014CD}"/>
              </a:ext>
            </a:extLst>
          </p:cNvPr>
          <p:cNvSpPr txBox="1">
            <a:spLocks/>
          </p:cNvSpPr>
          <p:nvPr/>
        </p:nvSpPr>
        <p:spPr>
          <a:xfrm>
            <a:off x="782319" y="1398290"/>
            <a:ext cx="11409681" cy="54597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 a full time NAA Manager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experience of;</a:t>
            </a:r>
          </a:p>
          <a:p>
            <a:pPr marL="542925" lvl="1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Working in a senior position within the voluntary sector</a:t>
            </a:r>
          </a:p>
          <a:p>
            <a:pPr marL="542925" lvl="1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Chairing / convening meetings with a range of stakeholders</a:t>
            </a:r>
          </a:p>
          <a:p>
            <a:pPr marL="542925" lvl="1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Brokering solutions to challenging issues with people who share different perspectives</a:t>
            </a:r>
          </a:p>
          <a:p>
            <a:pPr marL="542925" lvl="1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Working with or alongside local authorities and/or statutory services </a:t>
            </a:r>
          </a:p>
          <a:p>
            <a:pPr marL="542925" lvl="1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Fundraising and business development </a:t>
            </a:r>
          </a:p>
          <a:p>
            <a:pPr marL="542925" lvl="1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Strategic thinking and problem solving</a:t>
            </a:r>
          </a:p>
          <a:p>
            <a:pPr marL="542925" lvl="1" indent="-4572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Volunteer recruitment, training and management</a:t>
            </a:r>
          </a:p>
          <a:p>
            <a:pPr marL="85725" lvl="1" algn="l"/>
            <a:endParaRPr lang="en-GB" sz="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en-GB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6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BDCA46-DF80-72F0-D11A-C9B0080EC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67A29EE-14C8-1EBF-9A36-A31A0B11D850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088EB3AD-31F0-D1A5-6FAE-F25BF5CE8C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FF41A1F6-5ECD-BF8A-5D31-6D05DFF4CCDC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0E8A6224-72EE-6442-D271-13049A13D44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22AD066D-B275-511D-DC54-141C581611D7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Recommendations </a:t>
            </a:r>
            <a:r>
              <a:rPr lang="en-GB" sz="4500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0E8B4-5F24-9D85-8084-0D1F8255F4E4}"/>
              </a:ext>
            </a:extLst>
          </p:cNvPr>
          <p:cNvSpPr txBox="1">
            <a:spLocks/>
          </p:cNvSpPr>
          <p:nvPr/>
        </p:nvSpPr>
        <p:spPr>
          <a:xfrm>
            <a:off x="782319" y="1398290"/>
            <a:ext cx="11136411" cy="53530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Terms of Reference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who should be on the steering group?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GB" sz="5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Commission a Single Point of Contact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(SPOC) service to work in partnership with Serco – needs to have trust of new arrivals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receive referrals taken during the induction meeting with new arrivals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triage needs face to face in the Hotels and signpost to relevant services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 vulnerabilities that need additional support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liaising with relevant organisations to provide more proactive support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receive telephone enquiries direct from new arrivals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Website with information about support organisations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publicise website - new arrivals / agencies to access information directly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keeping information up-to-date, relevant and monitor </a:t>
            </a:r>
            <a:r>
              <a:rPr lang="en-GB" sz="2600" dirty="0"/>
              <a:t>use</a:t>
            </a:r>
          </a:p>
        </p:txBody>
      </p:sp>
    </p:spTree>
    <p:extLst>
      <p:ext uri="{BB962C8B-B14F-4D97-AF65-F5344CB8AC3E}">
        <p14:creationId xmlns:p14="http://schemas.microsoft.com/office/powerpoint/2010/main" val="234543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3482F7-CFA2-EC5A-8BE5-C1CCC8F7C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C631AF2-42A0-4E9E-EA2E-A10E7FAFD8F2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884C7799-48F7-E41D-1579-6F1E6640C1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10D6BF8-77F8-D5B9-4658-8DEAE473B784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3B6CCB90-36B4-EDC6-AF25-BBC2E428D4C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BD6B8DA3-4F45-742E-93F6-300023B541A0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Recommendations </a:t>
            </a:r>
            <a:r>
              <a:rPr lang="en-GB" sz="4500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1FB9EC-77F2-4A52-5876-31BFA9275C88}"/>
              </a:ext>
            </a:extLst>
          </p:cNvPr>
          <p:cNvSpPr txBox="1">
            <a:spLocks/>
          </p:cNvSpPr>
          <p:nvPr/>
        </p:nvSpPr>
        <p:spPr>
          <a:xfrm>
            <a:off x="782319" y="1398290"/>
            <a:ext cx="11409681" cy="54597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Coordinate ‘orientation courses’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multiple languages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GB" sz="5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 (or commission) a ‘peer mentoring service’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 could also be a lived experience forum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GB" sz="5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Relationship building among all stakeholders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foster better understanding, collaboration and problem solving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Face to face forum meetings to improve relationships and information sharing to build trust and collaborative working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GB" sz="5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Liaise with other networks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share learning / avoid duplication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Derby networks e.g. RASC, </a:t>
            </a:r>
            <a:r>
              <a:rPr lang="en-GB" sz="2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</a:t>
            </a: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ESOL forum, other Alliances etc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 communities of practice e.g. Eco-systems co-ordinators group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329829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6238A1-A235-3675-8C58-2D37197B4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0D3E6A8-698C-FC82-2B8D-81D204035D19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2A50074F-02F3-8E20-08AD-C93799FBB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71E939D-51BF-2A2D-4BF5-9F949207DE47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906C2B1C-D4FD-63D5-0F7B-B1C30901C5B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A61E35E9-12B2-C015-F1F7-D199951D4006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Recommendations </a:t>
            </a:r>
            <a:r>
              <a:rPr lang="en-GB" sz="4500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FF9EF2-36C2-14CD-1640-A16580493041}"/>
              </a:ext>
            </a:extLst>
          </p:cNvPr>
          <p:cNvSpPr txBox="1">
            <a:spLocks/>
          </p:cNvSpPr>
          <p:nvPr/>
        </p:nvSpPr>
        <p:spPr>
          <a:xfrm>
            <a:off x="782319" y="1398290"/>
            <a:ext cx="11136411" cy="49554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Fundraising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 / coordinate partnership bids to increase capacity / plug gaps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sustain and develop the NAA long term (beyond initial 3 year funding)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strategic support to smaller vulnerable charities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providing guidance for sustainability and focus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Collate evidence of the negative impact of poor policy / practice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advocate with partners for change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GB" sz="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 with an external evaluator </a:t>
            </a: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set up systems to monitor impact and evaluate the effectiveness of the NAA </a:t>
            </a:r>
          </a:p>
        </p:txBody>
      </p:sp>
    </p:spTree>
    <p:extLst>
      <p:ext uri="{BB962C8B-B14F-4D97-AF65-F5344CB8AC3E}">
        <p14:creationId xmlns:p14="http://schemas.microsoft.com/office/powerpoint/2010/main" val="2353320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948C33-98DF-6749-C160-CDBFD827028A}"/>
              </a:ext>
            </a:extLst>
          </p:cNvPr>
          <p:cNvSpPr txBox="1"/>
          <p:nvPr/>
        </p:nvSpPr>
        <p:spPr>
          <a:xfrm>
            <a:off x="652462" y="1801660"/>
            <a:ext cx="10887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Local Authority Perspective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317656-988A-191C-268F-9353CF2DC694}"/>
              </a:ext>
            </a:extLst>
          </p:cNvPr>
          <p:cNvSpPr txBox="1"/>
          <p:nvPr/>
        </p:nvSpPr>
        <p:spPr>
          <a:xfrm>
            <a:off x="10215563" y="5286286"/>
            <a:ext cx="16430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NEW</a:t>
            </a:r>
          </a:p>
          <a:p>
            <a:r>
              <a:rPr lang="en-US" sz="2400" dirty="0"/>
              <a:t>ARRIVALS</a:t>
            </a:r>
          </a:p>
          <a:p>
            <a:r>
              <a:rPr lang="en-US" sz="2400" dirty="0"/>
              <a:t>ALLIANCE</a:t>
            </a:r>
          </a:p>
        </p:txBody>
      </p:sp>
    </p:spTree>
    <p:extLst>
      <p:ext uri="{BB962C8B-B14F-4D97-AF65-F5344CB8AC3E}">
        <p14:creationId xmlns:p14="http://schemas.microsoft.com/office/powerpoint/2010/main" val="597627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67EDDF-4769-0B1B-E087-4FA69CBE785C}"/>
              </a:ext>
            </a:extLst>
          </p:cNvPr>
          <p:cNvSpPr txBox="1"/>
          <p:nvPr/>
        </p:nvSpPr>
        <p:spPr>
          <a:xfrm>
            <a:off x="10215563" y="5286286"/>
            <a:ext cx="16430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NEW</a:t>
            </a:r>
          </a:p>
          <a:p>
            <a:r>
              <a:rPr lang="en-US" sz="2400" dirty="0"/>
              <a:t>ARRIVALS</a:t>
            </a:r>
          </a:p>
          <a:p>
            <a:r>
              <a:rPr lang="en-US" sz="2400" dirty="0"/>
              <a:t>ALLIANCE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9F7CA5-799A-569B-2A1C-4B2E1B3BEB0F}"/>
              </a:ext>
            </a:extLst>
          </p:cNvPr>
          <p:cNvSpPr txBox="1"/>
          <p:nvPr/>
        </p:nvSpPr>
        <p:spPr>
          <a:xfrm>
            <a:off x="652462" y="1801660"/>
            <a:ext cx="10887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3694574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317656-988A-191C-268F-9353CF2DC694}"/>
              </a:ext>
            </a:extLst>
          </p:cNvPr>
          <p:cNvSpPr txBox="1"/>
          <p:nvPr/>
        </p:nvSpPr>
        <p:spPr>
          <a:xfrm>
            <a:off x="10215563" y="5286286"/>
            <a:ext cx="16430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NEW</a:t>
            </a:r>
          </a:p>
          <a:p>
            <a:r>
              <a:rPr lang="en-US" sz="2400" dirty="0"/>
              <a:t>ARRIVALS</a:t>
            </a:r>
          </a:p>
          <a:p>
            <a:r>
              <a:rPr lang="en-US" sz="2400" dirty="0"/>
              <a:t>ALLIANCE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C7D959-FF65-4A32-38D6-4B874FBEEAA0}"/>
              </a:ext>
            </a:extLst>
          </p:cNvPr>
          <p:cNvSpPr txBox="1"/>
          <p:nvPr/>
        </p:nvSpPr>
        <p:spPr>
          <a:xfrm>
            <a:off x="652462" y="1801660"/>
            <a:ext cx="10887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Questions &amp; Answers</a:t>
            </a:r>
          </a:p>
        </p:txBody>
      </p:sp>
    </p:spTree>
    <p:extLst>
      <p:ext uri="{BB962C8B-B14F-4D97-AF65-F5344CB8AC3E}">
        <p14:creationId xmlns:p14="http://schemas.microsoft.com/office/powerpoint/2010/main" val="126176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67EDDF-4769-0B1B-E087-4FA69CBE785C}"/>
              </a:ext>
            </a:extLst>
          </p:cNvPr>
          <p:cNvSpPr txBox="1"/>
          <p:nvPr/>
        </p:nvSpPr>
        <p:spPr>
          <a:xfrm>
            <a:off x="10215563" y="5286286"/>
            <a:ext cx="16430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NEW</a:t>
            </a:r>
          </a:p>
          <a:p>
            <a:r>
              <a:rPr lang="en-US" sz="2400" dirty="0"/>
              <a:t>ARRIVALS</a:t>
            </a:r>
          </a:p>
          <a:p>
            <a:r>
              <a:rPr lang="en-US" sz="2400" dirty="0"/>
              <a:t>ALLIANCE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E2A0F8-B037-7C62-DB94-D1F577622753}"/>
              </a:ext>
            </a:extLst>
          </p:cNvPr>
          <p:cNvSpPr txBox="1"/>
          <p:nvPr/>
        </p:nvSpPr>
        <p:spPr>
          <a:xfrm>
            <a:off x="652462" y="371385"/>
            <a:ext cx="10887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Calibri Light" panose="020F0302020204030204" pitchFamily="34" charset="0"/>
                <a:cs typeface="Calibri Light" panose="020F0302020204030204" pitchFamily="34" charset="0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BAA774-FE8F-131C-08ED-A13A511AB823}"/>
              </a:ext>
            </a:extLst>
          </p:cNvPr>
          <p:cNvSpPr txBox="1"/>
          <p:nvPr/>
        </p:nvSpPr>
        <p:spPr>
          <a:xfrm>
            <a:off x="652461" y="1017716"/>
            <a:ext cx="1088707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Welcome &amp; House Keeping</a:t>
            </a:r>
          </a:p>
          <a:p>
            <a:pPr algn="ctr">
              <a:spcBef>
                <a:spcPts val="1200"/>
              </a:spcBef>
            </a:pPr>
            <a:r>
              <a:rPr lang="en-US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Purpose of event</a:t>
            </a:r>
          </a:p>
          <a:p>
            <a:pPr algn="ctr">
              <a:spcBef>
                <a:spcPts val="1200"/>
              </a:spcBef>
            </a:pPr>
            <a:r>
              <a:rPr lang="en-US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Research Findings</a:t>
            </a:r>
          </a:p>
          <a:p>
            <a:pPr algn="ctr">
              <a:spcBef>
                <a:spcPts val="1200"/>
              </a:spcBef>
            </a:pPr>
            <a:r>
              <a:rPr lang="en-US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Local Authority Perspective</a:t>
            </a:r>
          </a:p>
          <a:p>
            <a:pPr algn="ctr">
              <a:spcBef>
                <a:spcPts val="1200"/>
              </a:spcBef>
            </a:pPr>
            <a:r>
              <a:rPr lang="en-US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Next Steps</a:t>
            </a:r>
          </a:p>
          <a:p>
            <a:pPr algn="ctr">
              <a:spcBef>
                <a:spcPts val="1200"/>
              </a:spcBef>
            </a:pPr>
            <a:r>
              <a:rPr lang="en-US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Questions &amp; Answers</a:t>
            </a:r>
          </a:p>
          <a:p>
            <a:pPr algn="ctr">
              <a:spcBef>
                <a:spcPts val="1200"/>
              </a:spcBef>
            </a:pPr>
            <a:r>
              <a:rPr lang="en-US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Close/ Networking</a:t>
            </a:r>
          </a:p>
        </p:txBody>
      </p:sp>
    </p:spTree>
    <p:extLst>
      <p:ext uri="{BB962C8B-B14F-4D97-AF65-F5344CB8AC3E}">
        <p14:creationId xmlns:p14="http://schemas.microsoft.com/office/powerpoint/2010/main" val="18836719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25820-A218-75D9-BBF8-F4E27365B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D60D01-B2F2-686F-6F8C-4D37A460B2DA}"/>
              </a:ext>
            </a:extLst>
          </p:cNvPr>
          <p:cNvSpPr txBox="1"/>
          <p:nvPr/>
        </p:nvSpPr>
        <p:spPr>
          <a:xfrm>
            <a:off x="10215563" y="5286286"/>
            <a:ext cx="16430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NEW</a:t>
            </a:r>
          </a:p>
          <a:p>
            <a:r>
              <a:rPr lang="en-US" sz="2400" dirty="0"/>
              <a:t>ARRIVALS</a:t>
            </a:r>
          </a:p>
          <a:p>
            <a:r>
              <a:rPr lang="en-US" sz="2400" dirty="0"/>
              <a:t>ALLIANCE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A9F83E-61BD-FC12-D974-C9E13DEB7840}"/>
              </a:ext>
            </a:extLst>
          </p:cNvPr>
          <p:cNvSpPr txBox="1"/>
          <p:nvPr/>
        </p:nvSpPr>
        <p:spPr>
          <a:xfrm>
            <a:off x="652462" y="1801660"/>
            <a:ext cx="10887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Calibri Light" panose="020F0302020204030204" pitchFamily="34" charset="0"/>
                <a:cs typeface="Calibri Light" panose="020F0302020204030204" pitchFamily="34" charset="0"/>
              </a:rPr>
              <a:t>Networking</a:t>
            </a:r>
          </a:p>
        </p:txBody>
      </p:sp>
    </p:spTree>
    <p:extLst>
      <p:ext uri="{BB962C8B-B14F-4D97-AF65-F5344CB8AC3E}">
        <p14:creationId xmlns:p14="http://schemas.microsoft.com/office/powerpoint/2010/main" val="3134158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921640A7-8845-7D0B-F4B5-14DB3B318130}"/>
              </a:ext>
            </a:extLst>
          </p:cNvPr>
          <p:cNvSpPr txBox="1">
            <a:spLocks/>
          </p:cNvSpPr>
          <p:nvPr/>
        </p:nvSpPr>
        <p:spPr>
          <a:xfrm>
            <a:off x="0" y="1173797"/>
            <a:ext cx="12192000" cy="3207081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2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50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en-GB" sz="5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0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Arrivals Alliance</a:t>
            </a:r>
          </a:p>
          <a:p>
            <a:pPr algn="ctr"/>
            <a:endParaRPr lang="en-GB" b="1" dirty="0">
              <a:solidFill>
                <a:schemeClr val="bg1">
                  <a:alpha val="7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4000" kern="100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consultation, evaluation, and feasibility study</a:t>
            </a:r>
          </a:p>
          <a:p>
            <a:pPr marL="0" indent="0" algn="ctr">
              <a:buNone/>
            </a:pPr>
            <a:endParaRPr lang="en-GB" sz="3500" dirty="0">
              <a:solidFill>
                <a:schemeClr val="bg1">
                  <a:alpha val="7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3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Julian Prior </a:t>
            </a:r>
            <a:r>
              <a:rPr lang="en-GB" sz="3500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January 2024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42E8662-9953-CA44-E864-7DF12AFFC761}"/>
              </a:ext>
            </a:extLst>
          </p:cNvPr>
          <p:cNvGrpSpPr/>
          <p:nvPr/>
        </p:nvGrpSpPr>
        <p:grpSpPr>
          <a:xfrm>
            <a:off x="7391981" y="5044758"/>
            <a:ext cx="2478195" cy="1061402"/>
            <a:chOff x="0" y="0"/>
            <a:chExt cx="1319530" cy="565150"/>
          </a:xfrm>
        </p:grpSpPr>
        <p:pic>
          <p:nvPicPr>
            <p:cNvPr id="7" name="Picture 6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F68E1E78-2402-0C70-3206-3DF7CE1B1B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19530" cy="5651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45F72CD-E3DA-B81F-96B3-5CB980753583}"/>
                </a:ext>
              </a:extLst>
            </p:cNvPr>
            <p:cNvSpPr/>
            <p:nvPr/>
          </p:nvSpPr>
          <p:spPr>
            <a:xfrm>
              <a:off x="547662" y="107577"/>
              <a:ext cx="123190" cy="12319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1026" name="Picture 2" descr="Community Action Derby logo">
            <a:extLst>
              <a:ext uri="{FF2B5EF4-FFF2-40B4-BE49-F238E27FC236}">
                <a16:creationId xmlns:a16="http://schemas.microsoft.com/office/drawing/2014/main" id="{F3D8E338-1E10-72D0-90B0-49DF17870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441" y="5069522"/>
            <a:ext cx="4059428" cy="92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67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B36729-6948-61F4-A6D6-3DCB636BF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67582A1-83F3-60CE-7D5E-273E20BDBA7E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brief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A328FE1-3987-3504-1663-620AFB685D11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5110288A-27BB-8F75-9538-2556B6BA9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A701131-D8AB-5FD1-ADBA-A655C1E9686A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E0765EC0-B444-FA53-9D84-CD576C881AF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14D1C1FE-2749-A173-27E1-8284093976B0}"/>
              </a:ext>
            </a:extLst>
          </p:cNvPr>
          <p:cNvSpPr txBox="1">
            <a:spLocks/>
          </p:cNvSpPr>
          <p:nvPr/>
        </p:nvSpPr>
        <p:spPr>
          <a:xfrm>
            <a:off x="782320" y="1598407"/>
            <a:ext cx="11409680" cy="1830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en-GB" sz="32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“Undertake an appraisal of the current support provided and produce a report with recommendations for a collective Voluntary Sector approach to supporting new arrivals in</a:t>
            </a:r>
            <a:r>
              <a:rPr lang="en-GB" sz="3200" i="1" dirty="0">
                <a:solidFill>
                  <a:schemeClr val="bg1"/>
                </a:solidFill>
              </a:rPr>
              <a:t> </a:t>
            </a:r>
            <a:r>
              <a:rPr lang="en-GB" sz="32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Derby”</a:t>
            </a:r>
            <a:endParaRPr lang="en-GB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72C13F-0770-05D1-1B57-8DB303555E73}"/>
              </a:ext>
            </a:extLst>
          </p:cNvPr>
          <p:cNvSpPr txBox="1">
            <a:spLocks/>
          </p:cNvSpPr>
          <p:nvPr/>
        </p:nvSpPr>
        <p:spPr>
          <a:xfrm>
            <a:off x="792479" y="3444636"/>
            <a:ext cx="10876540" cy="775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context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B44EE06-4E4A-B3EF-3DAC-E66B0E0E6040}"/>
              </a:ext>
            </a:extLst>
          </p:cNvPr>
          <p:cNvSpPr txBox="1">
            <a:spLocks/>
          </p:cNvSpPr>
          <p:nvPr/>
        </p:nvSpPr>
        <p:spPr>
          <a:xfrm>
            <a:off x="525909" y="4425075"/>
            <a:ext cx="11409680" cy="21175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60% increase in asylum seekers dispersed to Derby in last year</a:t>
            </a:r>
          </a:p>
          <a:p>
            <a:pPr marL="457200" lvl="0" indent="-4572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Most accommodated in City centre hotels initially</a:t>
            </a:r>
          </a:p>
          <a:p>
            <a:pPr marL="457200" lvl="0" indent="-4572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Initial accommodation lasting many months</a:t>
            </a:r>
            <a:endParaRPr lang="en-GB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7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315CDD-B42A-1DB2-FD99-33814F70F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D30CB12-4D38-B4F6-4AA6-09C0FF59E5CA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E75FB567-C89E-9341-BBCE-DEFE2D6EE1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D203CC4-2AA9-3680-BF0C-871503EF1F26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AD91875C-1176-DF76-9F22-7B851ED3D4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F4D60229-C759-446B-63AA-876960F2C66B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Interviews conducted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8273FB-111B-51DC-7995-6F5C50BC1599}"/>
              </a:ext>
            </a:extLst>
          </p:cNvPr>
          <p:cNvSpPr txBox="1">
            <a:spLocks/>
          </p:cNvSpPr>
          <p:nvPr/>
        </p:nvSpPr>
        <p:spPr>
          <a:xfrm>
            <a:off x="782320" y="1317010"/>
            <a:ext cx="11409680" cy="5327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Consulted a good number and wide variety of stakeholders</a:t>
            </a:r>
          </a:p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68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people interviewed representing 37 organisations </a:t>
            </a: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 x Statutory / contracted agencies</a:t>
            </a:r>
            <a:endParaRPr lang="en-GB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 x specialist refugee VCS</a:t>
            </a:r>
            <a:endParaRPr lang="en-GB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 x Non specialist VCS</a:t>
            </a:r>
            <a:endParaRPr lang="en-GB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Networks / infrastructure organisations</a:t>
            </a:r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x focus groups - 21 people seeking sanctuary (Upbeat clients)</a:t>
            </a:r>
            <a:endParaRPr lang="en-GB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10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F66E13-1537-2262-26F8-C9B414488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C7891B1-1FE8-0254-01CC-141B3663B31C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945A3CD7-9A21-5581-ACB4-2B8706BCFD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4124C11-C9BF-D080-7C81-69CFAAE6241B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2985E7BC-C819-F028-3767-9343A01774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568B3B6D-D54C-0550-BDBD-016E3587C901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Strengths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69A78-20FC-BB68-92AB-43CD6631F5B1}"/>
              </a:ext>
            </a:extLst>
          </p:cNvPr>
          <p:cNvSpPr txBox="1">
            <a:spLocks/>
          </p:cNvSpPr>
          <p:nvPr/>
        </p:nvSpPr>
        <p:spPr>
          <a:xfrm>
            <a:off x="782319" y="1550690"/>
            <a:ext cx="11136411" cy="367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large </a:t>
            </a:r>
            <a:r>
              <a:rPr lang="en-GB" sz="3200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number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organisations engaged in supporting RAS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wide </a:t>
            </a:r>
            <a:r>
              <a:rPr lang="en-GB" sz="3200" u="sng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variety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organisations engaged in supporting RAS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Professional, dedicated and compassionate sector 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communication / engagement between professionals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14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062F97-5707-A215-4A4D-577FAF784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DD5153-D92C-EC2C-0922-F441E4D8FB3E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A94D5AD7-47BC-DD2E-E248-519354F1B1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E3771EB-8FFB-07A8-7153-CA998E57CCB1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5CA3B6BB-97DD-FD10-8CDC-115CEE65B8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F8719E68-54B8-1CBB-56DE-10659E4A7D57}"/>
              </a:ext>
            </a:extLst>
          </p:cNvPr>
          <p:cNvSpPr txBox="1">
            <a:spLocks/>
          </p:cNvSpPr>
          <p:nvPr/>
        </p:nvSpPr>
        <p:spPr>
          <a:xfrm>
            <a:off x="787227" y="431681"/>
            <a:ext cx="10876540" cy="775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Weaknesses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724D65-A3C9-57AA-207E-A32CAAC70991}"/>
              </a:ext>
            </a:extLst>
          </p:cNvPr>
          <p:cNvSpPr txBox="1">
            <a:spLocks/>
          </p:cNvSpPr>
          <p:nvPr/>
        </p:nvSpPr>
        <p:spPr>
          <a:xfrm>
            <a:off x="777066" y="1285120"/>
            <a:ext cx="11136411" cy="4977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Poor orientation / signposting – first few days / weeks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Limited capacity / provision – e.g. ESOL / translation / legal advice / housing (DA and move on) / mental health services</a:t>
            </a:r>
            <a:r>
              <a:rPr lang="en-GB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GB" sz="3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</a:t>
            </a:r>
            <a:endParaRPr lang="en-GB" sz="3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Silo working for some smaller organisations – capacity / culture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Duplication (e.g. SIM cards) – leading to unequal allocation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conflicts of approach – e.g. managing expectations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VCS organisations are under significant pressure</a:t>
            </a:r>
          </a:p>
        </p:txBody>
      </p:sp>
    </p:spTree>
    <p:extLst>
      <p:ext uri="{BB962C8B-B14F-4D97-AF65-F5344CB8AC3E}">
        <p14:creationId xmlns:p14="http://schemas.microsoft.com/office/powerpoint/2010/main" val="74590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6F0E21-3564-2F54-24D9-820AEC2FC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59280CA-3EDF-66E6-22EB-28195572EA07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B54751BA-2021-7C82-1753-4BC6327073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C4FAC63-12F9-7BD5-34D7-3CBEDEFA9ABC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00BD4289-ABF8-0D71-10EE-23853E6B2F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818620CF-8602-CDDD-D495-996C4908A55C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Opportunities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BE126-EBA5-7293-CCB2-344B5A667CA6}"/>
              </a:ext>
            </a:extLst>
          </p:cNvPr>
          <p:cNvSpPr txBox="1">
            <a:spLocks/>
          </p:cNvSpPr>
          <p:nvPr/>
        </p:nvSpPr>
        <p:spPr>
          <a:xfrm>
            <a:off x="792480" y="1430187"/>
            <a:ext cx="11136411" cy="39342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NAA – building on existing Alliance model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practice / learning – Refugee Action, GFP, NEMP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Appetite (in theory) to work strategically 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 available to fund a more coordinated approach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77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5835AE-665D-FA11-739E-EC1C6E39F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5FD0E40-AB50-0DDD-347D-10536E9EDA80}"/>
              </a:ext>
            </a:extLst>
          </p:cNvPr>
          <p:cNvGrpSpPr/>
          <p:nvPr/>
        </p:nvGrpSpPr>
        <p:grpSpPr>
          <a:xfrm>
            <a:off x="10683821" y="604678"/>
            <a:ext cx="985199" cy="421957"/>
            <a:chOff x="10683821" y="604678"/>
            <a:chExt cx="985199" cy="421957"/>
          </a:xfrm>
        </p:grpSpPr>
        <p:pic>
          <p:nvPicPr>
            <p:cNvPr id="6" name="Picture 5" descr="Graphical user interface, application, Word&#10;&#10;Description automatically generated">
              <a:extLst>
                <a:ext uri="{FF2B5EF4-FFF2-40B4-BE49-F238E27FC236}">
                  <a16:creationId xmlns:a16="http://schemas.microsoft.com/office/drawing/2014/main" id="{7DB9DF6A-A58E-C0E7-AF62-3818EFEDC4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83821" y="604678"/>
              <a:ext cx="985199" cy="4219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F31D64E8-02C9-569C-D7C3-A8D545E8C31E}"/>
                </a:ext>
              </a:extLst>
            </p:cNvPr>
            <p:cNvSpPr/>
            <p:nvPr/>
          </p:nvSpPr>
          <p:spPr>
            <a:xfrm>
              <a:off x="11092721" y="684998"/>
              <a:ext cx="91977" cy="9197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8" name="Picture 7" descr="Annurca Case Studies | Here is how we have helped some of our clients.">
            <a:extLst>
              <a:ext uri="{FF2B5EF4-FFF2-40B4-BE49-F238E27FC236}">
                <a16:creationId xmlns:a16="http://schemas.microsoft.com/office/drawing/2014/main" id="{8A334086-AB48-D4FA-CC32-24EA9F2C82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79" b="20259"/>
          <a:stretch/>
        </p:blipFill>
        <p:spPr bwMode="auto">
          <a:xfrm>
            <a:off x="8554720" y="595650"/>
            <a:ext cx="1788161" cy="494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EFE82DF-0F96-7888-14CF-FF04D8299673}"/>
              </a:ext>
            </a:extLst>
          </p:cNvPr>
          <p:cNvSpPr txBox="1">
            <a:spLocks/>
          </p:cNvSpPr>
          <p:nvPr/>
        </p:nvSpPr>
        <p:spPr>
          <a:xfrm>
            <a:off x="792480" y="504211"/>
            <a:ext cx="10876540" cy="775949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marL="360000" indent="-3600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 sz="2000" i="1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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500" b="1" dirty="0">
                <a:solidFill>
                  <a:schemeClr val="bg1">
                    <a:alpha val="7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Threats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27C072-A5EA-D3C0-A631-8677532C783E}"/>
              </a:ext>
            </a:extLst>
          </p:cNvPr>
          <p:cNvSpPr txBox="1">
            <a:spLocks/>
          </p:cNvSpPr>
          <p:nvPr/>
        </p:nvSpPr>
        <p:spPr>
          <a:xfrm>
            <a:off x="782319" y="1398290"/>
            <a:ext cx="11136411" cy="4955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Sector is stretched, and in some cases feeling overwhelmed 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Funding / new structure creates duplication and/or competition 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Allocation of new resources can become divisive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External political environment - only so much can be done locally without national political </a:t>
            </a:r>
            <a:r>
              <a:rPr lang="en-GB" sz="3200" dirty="0"/>
              <a:t>/ policy change </a:t>
            </a:r>
            <a:endParaRPr lang="en-GB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827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f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C95CD6BF1A2549978D78CAF56BDD26" ma:contentTypeVersion="16" ma:contentTypeDescription="Create a new document." ma:contentTypeScope="" ma:versionID="846b73f582a5844dea5e0913f0b7a38a">
  <xsd:schema xmlns:xsd="http://www.w3.org/2001/XMLSchema" xmlns:xs="http://www.w3.org/2001/XMLSchema" xmlns:p="http://schemas.microsoft.com/office/2006/metadata/properties" xmlns:ns2="5a2c37e1-1ebb-481b-8542-d42a2efc4505" xmlns:ns3="0f1b83d8-64fe-496b-8b1b-38a1639e2bd3" targetNamespace="http://schemas.microsoft.com/office/2006/metadata/properties" ma:root="true" ma:fieldsID="63f6f13163efb9c1fdbb0bc0e8b1669c" ns2:_="" ns3:_="">
    <xsd:import namespace="5a2c37e1-1ebb-481b-8542-d42a2efc4505"/>
    <xsd:import namespace="0f1b83d8-64fe-496b-8b1b-38a1639e2b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c37e1-1ebb-481b-8542-d42a2efc4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ae4f4e-bb94-4741-807a-f2d9e91171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b83d8-64fe-496b-8b1b-38a1639e2bd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7bf6a54-b74b-4dd8-bf64-0f3327c68278}" ma:internalName="TaxCatchAll" ma:showField="CatchAllData" ma:web="0f1b83d8-64fe-496b-8b1b-38a1639e2b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1b83d8-64fe-496b-8b1b-38a1639e2bd3" xsi:nil="true"/>
    <lcf76f155ced4ddcb4097134ff3c332f xmlns="5a2c37e1-1ebb-481b-8542-d42a2efc45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A778DC-5B93-4DCF-9EC6-852A44A618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5673DF-79D1-4A23-943F-F23FC9018BF5}"/>
</file>

<file path=customXml/itemProps3.xml><?xml version="1.0" encoding="utf-8"?>
<ds:datastoreItem xmlns:ds="http://schemas.openxmlformats.org/officeDocument/2006/customXml" ds:itemID="{B7ACCDBF-CC5D-4750-A083-75ECF0FD84F3}"/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889</Words>
  <Application>Microsoft Office PowerPoint</Application>
  <PresentationFormat>Widescreen</PresentationFormat>
  <Paragraphs>129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Avenir Next LT Pro Light</vt:lpstr>
      <vt:lpstr>Calibri</vt:lpstr>
      <vt:lpstr>Calibri Light</vt:lpstr>
      <vt:lpstr>Courier New</vt:lpstr>
      <vt:lpstr>Rockwell Nova Light</vt:lpstr>
      <vt:lpstr>Symbol</vt:lpstr>
      <vt:lpstr>Wingdings</vt:lpstr>
      <vt:lpstr>LeafVTI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Jackson</dc:creator>
  <cp:lastModifiedBy>Emily Hyde</cp:lastModifiedBy>
  <cp:revision>2</cp:revision>
  <dcterms:created xsi:type="dcterms:W3CDTF">2023-09-17T18:50:41Z</dcterms:created>
  <dcterms:modified xsi:type="dcterms:W3CDTF">2025-07-08T12:26:36Z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0x01010036C95CD6BF1A2549978D78CAF56BDD26</vt:lpwstr>
  </property>
</Properties>
</file>